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31" r:id="rId2"/>
    <p:sldMasterId id="2147483943" r:id="rId3"/>
    <p:sldMasterId id="2147483956" r:id="rId4"/>
    <p:sldMasterId id="2147483968" r:id="rId5"/>
    <p:sldMasterId id="2147483980" r:id="rId6"/>
  </p:sldMasterIdLst>
  <p:notesMasterIdLst>
    <p:notesMasterId r:id="rId40"/>
  </p:notesMasterIdLst>
  <p:handoutMasterIdLst>
    <p:handoutMasterId r:id="rId41"/>
  </p:handoutMasterIdLst>
  <p:sldIdLst>
    <p:sldId id="347" r:id="rId7"/>
    <p:sldId id="1038" r:id="rId8"/>
    <p:sldId id="261" r:id="rId9"/>
    <p:sldId id="1076" r:id="rId10"/>
    <p:sldId id="1077" r:id="rId11"/>
    <p:sldId id="1078" r:id="rId12"/>
    <p:sldId id="1081" r:id="rId13"/>
    <p:sldId id="1065" r:id="rId14"/>
    <p:sldId id="1066" r:id="rId15"/>
    <p:sldId id="980" r:id="rId16"/>
    <p:sldId id="982" r:id="rId17"/>
    <p:sldId id="1044" r:id="rId18"/>
    <p:sldId id="1069" r:id="rId19"/>
    <p:sldId id="1070" r:id="rId20"/>
    <p:sldId id="941" r:id="rId21"/>
    <p:sldId id="1042" r:id="rId22"/>
    <p:sldId id="979" r:id="rId23"/>
    <p:sldId id="258" r:id="rId24"/>
    <p:sldId id="1072" r:id="rId25"/>
    <p:sldId id="1071" r:id="rId26"/>
    <p:sldId id="406" r:id="rId27"/>
    <p:sldId id="407" r:id="rId28"/>
    <p:sldId id="408" r:id="rId29"/>
    <p:sldId id="410" r:id="rId30"/>
    <p:sldId id="1073" r:id="rId31"/>
    <p:sldId id="360" r:id="rId32"/>
    <p:sldId id="402" r:id="rId33"/>
    <p:sldId id="403" r:id="rId34"/>
    <p:sldId id="263" r:id="rId35"/>
    <p:sldId id="265" r:id="rId36"/>
    <p:sldId id="264" r:id="rId37"/>
    <p:sldId id="1067" r:id="rId38"/>
    <p:sldId id="1068" r:id="rId39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ntique Olive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  <p15:guide id="3" orient="horz" pos="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97CC"/>
    <a:srgbClr val="006C92"/>
    <a:srgbClr val="8BE1FF"/>
    <a:srgbClr val="99FF33"/>
    <a:srgbClr val="005250"/>
    <a:srgbClr val="66FF66"/>
    <a:srgbClr val="B2B2B2"/>
    <a:srgbClr val="33CC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70" autoAdjust="0"/>
    <p:restoredTop sz="94581" autoAdjust="0"/>
  </p:normalViewPr>
  <p:slideViewPr>
    <p:cSldViewPr snapToGrid="0" showGuides="1">
      <p:cViewPr varScale="1">
        <p:scale>
          <a:sx n="104" d="100"/>
          <a:sy n="104" d="100"/>
        </p:scale>
        <p:origin x="-872" y="-104"/>
      </p:cViewPr>
      <p:guideLst>
        <p:guide orient="horz" pos="4319"/>
        <p:guide orient="horz" pos="616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 showGuides="1">
      <p:cViewPr varScale="1">
        <p:scale>
          <a:sx n="46" d="100"/>
          <a:sy n="46" d="100"/>
        </p:scale>
        <p:origin x="-1956" y="-96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UK SKADS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24 November 2005</a:t>
            </a:r>
            <a:endParaRPr lang="en-US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BAE</a:t>
            </a:r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B52FEA9-5103-4FD9-A9C2-C85A225CB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07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UK SKADS Proposal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17 May 2005</a:t>
            </a:r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PPRP Meeting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77BB914-B38B-452F-8431-1B3753971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94326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UK SKADS Proposal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17 May 2005</a:t>
            </a:r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PPRP Meeting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1F282-5033-43E5-9320-4302BF1F495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389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6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06A7C-FA9D-4C39-B506-DE0268A12A27}" type="slidenum">
              <a:rPr lang="en-GB"/>
              <a:pPr/>
              <a:t>2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102" y="4715153"/>
            <a:ext cx="4983474" cy="4466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2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9A898-89F7-5840-B6BD-A1846A60FC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08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73A6C-7C98-4BB3-A059-87186E26D8F9}" type="slidenum">
              <a:rPr lang="en-GB"/>
              <a:pPr/>
              <a:t>11</a:t>
            </a:fld>
            <a:endParaRPr lang="en-GB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Epoch of re-ionisation is a crucial stage in cosmological evolution as the first compact objects form and turn 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2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06A7C-FA9D-4C39-B506-DE0268A12A27}" type="slidenum">
              <a:rPr lang="en-GB"/>
              <a:pPr/>
              <a:t>12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102" y="4715153"/>
            <a:ext cx="4983474" cy="4466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9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6D537-1A62-C44D-B31E-6D7DADCE753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90565"/>
          <a:stretch/>
        </p:blipFill>
        <p:spPr>
          <a:xfrm>
            <a:off x="0" y="5784111"/>
            <a:ext cx="9143812" cy="107230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Line 16"/>
          <p:cNvSpPr>
            <a:spLocks noChangeShapeType="1"/>
          </p:cNvSpPr>
          <p:nvPr userDrawn="1"/>
        </p:nvSpPr>
        <p:spPr bwMode="auto">
          <a:xfrm rot="5400000">
            <a:off x="4760609" y="-3283744"/>
            <a:ext cx="0" cy="6872288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rgbClr val="1819FF"/>
            </a:outerShdw>
          </a:effec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0"/>
            <a:ext cx="1828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0" y="6519863"/>
            <a:ext cx="20891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0" dirty="0">
                <a:solidFill>
                  <a:srgbClr val="FF9966"/>
                </a:solidFill>
                <a:latin typeface="Antique Olive" pitchFamily="34" charset="0"/>
              </a:rPr>
              <a:t>Paul Alexander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843213" y="6519863"/>
            <a:ext cx="3063875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0" dirty="0">
                <a:solidFill>
                  <a:srgbClr val="FF9966"/>
                </a:solidFill>
                <a:latin typeface="Antique Olive" pitchFamily="34" charset="0"/>
              </a:rPr>
              <a:t>The Square Kilometre Array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Picture 2" descr="http://www.skatelescope.org/wp-content/gallery/ska-logos/ska_logo_nobox_web_0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55845" cy="9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17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0">
              <a:solidFill>
                <a:srgbClr val="000000"/>
              </a:solidFill>
              <a:latin typeface="Antique Olive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5400000">
            <a:off x="4322618" y="-2697679"/>
            <a:ext cx="0" cy="5700157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rgbClr val="1819FF"/>
            </a:outerShdw>
          </a:effectLst>
        </p:spPr>
        <p:txBody>
          <a:bodyPr/>
          <a:lstStyle/>
          <a:p>
            <a:pPr>
              <a:defRPr/>
            </a:pPr>
            <a:endParaRPr lang="en-GB" b="0">
              <a:solidFill>
                <a:srgbClr val="000000"/>
              </a:solidFill>
              <a:latin typeface="Antique Oliv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0"/>
            <a:ext cx="1828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0" y="6519863"/>
            <a:ext cx="20891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0" dirty="0">
                <a:solidFill>
                  <a:srgbClr val="FF9966"/>
                </a:solidFill>
                <a:latin typeface="Antique Olive" pitchFamily="34" charset="0"/>
              </a:rPr>
              <a:t>Paul Alexander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843213" y="6519863"/>
            <a:ext cx="3063875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0" dirty="0">
                <a:solidFill>
                  <a:srgbClr val="FF9966"/>
                </a:solidFill>
                <a:latin typeface="Antique Olive" pitchFamily="34" charset="0"/>
              </a:rPr>
              <a:t>The Square Kilometre Array</a:t>
            </a:r>
          </a:p>
        </p:txBody>
      </p:sp>
      <p:pic>
        <p:nvPicPr>
          <p:cNvPr id="10" name="Picture 2" descr="http://www.skatelescope.org/wp-content/gallery/ska-logos/ska_logo_nobox_web_0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55845" cy="9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7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12875"/>
            <a:ext cx="4027488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688" y="1412875"/>
            <a:ext cx="402748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7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6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12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638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53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D4F8A-451E-0A49-B24A-A0BDF3A2F392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4031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1D40-1A26-9F4C-9F36-2FFC65CDC9D5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2589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66A00-DA26-244C-B985-8989975DE63A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175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90565"/>
          <a:stretch/>
        </p:blipFill>
        <p:spPr>
          <a:xfrm>
            <a:off x="0" y="5784111"/>
            <a:ext cx="9143812" cy="107230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EBB44-4D89-5F48-BA97-FCC14D0601F8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4900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F19AE-4437-6248-8601-4FCD08A252EF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493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7BFF6-F938-9F45-A6C9-8640BAA7B75D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3059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7E667-F62C-6F40-B893-D1164B1A1DD1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8032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865F5-74CC-8841-9218-197F9C24A75F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4541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21003-2E3E-B04E-B32F-8224BFF1DE42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027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C9EB4-427B-9945-ADB2-7DFEDD1D0E74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25156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0E2C2-245D-CB49-91DB-8BA63E3E6916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8032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095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19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12875"/>
            <a:ext cx="4027488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688" y="1412875"/>
            <a:ext cx="402748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7"/>
            <a:ext cx="77724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8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454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14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4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00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39" indent="0">
              <a:buNone/>
              <a:defRPr sz="1900" b="1"/>
            </a:lvl2pPr>
            <a:lvl3pPr marL="913679" indent="0">
              <a:buNone/>
              <a:defRPr sz="1800" b="1"/>
            </a:lvl3pPr>
            <a:lvl4pPr marL="1370526" indent="0">
              <a:buNone/>
              <a:defRPr sz="1600" b="1"/>
            </a:lvl4pPr>
            <a:lvl5pPr marL="1827367" indent="0">
              <a:buNone/>
              <a:defRPr sz="1600" b="1"/>
            </a:lvl5pPr>
            <a:lvl6pPr marL="2284205" indent="0">
              <a:buNone/>
              <a:defRPr sz="1600" b="1"/>
            </a:lvl6pPr>
            <a:lvl7pPr marL="2741051" indent="0">
              <a:buNone/>
              <a:defRPr sz="1600" b="1"/>
            </a:lvl7pPr>
            <a:lvl8pPr marL="3197887" indent="0">
              <a:buNone/>
              <a:defRPr sz="1600" b="1"/>
            </a:lvl8pPr>
            <a:lvl9pPr marL="365473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39" indent="0">
              <a:buNone/>
              <a:defRPr sz="1900" b="1"/>
            </a:lvl2pPr>
            <a:lvl3pPr marL="913679" indent="0">
              <a:buNone/>
              <a:defRPr sz="1800" b="1"/>
            </a:lvl3pPr>
            <a:lvl4pPr marL="1370526" indent="0">
              <a:buNone/>
              <a:defRPr sz="1600" b="1"/>
            </a:lvl4pPr>
            <a:lvl5pPr marL="1827367" indent="0">
              <a:buNone/>
              <a:defRPr sz="1600" b="1"/>
            </a:lvl5pPr>
            <a:lvl6pPr marL="2284205" indent="0">
              <a:buNone/>
              <a:defRPr sz="1600" b="1"/>
            </a:lvl6pPr>
            <a:lvl7pPr marL="2741051" indent="0">
              <a:buNone/>
              <a:defRPr sz="1600" b="1"/>
            </a:lvl7pPr>
            <a:lvl8pPr marL="3197887" indent="0">
              <a:buNone/>
              <a:defRPr sz="1600" b="1"/>
            </a:lvl8pPr>
            <a:lvl9pPr marL="365473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173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0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157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9" indent="0">
              <a:buNone/>
              <a:defRPr sz="1200"/>
            </a:lvl2pPr>
            <a:lvl3pPr marL="913679" indent="0">
              <a:buNone/>
              <a:defRPr sz="1000"/>
            </a:lvl3pPr>
            <a:lvl4pPr marL="1370526" indent="0">
              <a:buNone/>
              <a:defRPr sz="900"/>
            </a:lvl4pPr>
            <a:lvl5pPr marL="1827367" indent="0">
              <a:buNone/>
              <a:defRPr sz="900"/>
            </a:lvl5pPr>
            <a:lvl6pPr marL="2284205" indent="0">
              <a:buNone/>
              <a:defRPr sz="900"/>
            </a:lvl6pPr>
            <a:lvl7pPr marL="2741051" indent="0">
              <a:buNone/>
              <a:defRPr sz="900"/>
            </a:lvl7pPr>
            <a:lvl8pPr marL="3197887" indent="0">
              <a:buNone/>
              <a:defRPr sz="900"/>
            </a:lvl8pPr>
            <a:lvl9pPr marL="3654731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142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839" indent="0">
              <a:buNone/>
              <a:defRPr sz="2700"/>
            </a:lvl2pPr>
            <a:lvl3pPr marL="913679" indent="0">
              <a:buNone/>
              <a:defRPr sz="2300"/>
            </a:lvl3pPr>
            <a:lvl4pPr marL="1370526" indent="0">
              <a:buNone/>
              <a:defRPr sz="1900"/>
            </a:lvl4pPr>
            <a:lvl5pPr marL="1827367" indent="0">
              <a:buNone/>
              <a:defRPr sz="1900"/>
            </a:lvl5pPr>
            <a:lvl6pPr marL="2284205" indent="0">
              <a:buNone/>
              <a:defRPr sz="1900"/>
            </a:lvl6pPr>
            <a:lvl7pPr marL="2741051" indent="0">
              <a:buNone/>
              <a:defRPr sz="1900"/>
            </a:lvl7pPr>
            <a:lvl8pPr marL="3197887" indent="0">
              <a:buNone/>
              <a:defRPr sz="1900"/>
            </a:lvl8pPr>
            <a:lvl9pPr marL="3654731" indent="0">
              <a:buNone/>
              <a:defRPr sz="19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39" indent="0">
              <a:buNone/>
              <a:defRPr sz="1200"/>
            </a:lvl2pPr>
            <a:lvl3pPr marL="913679" indent="0">
              <a:buNone/>
              <a:defRPr sz="1000"/>
            </a:lvl3pPr>
            <a:lvl4pPr marL="1370526" indent="0">
              <a:buNone/>
              <a:defRPr sz="900"/>
            </a:lvl4pPr>
            <a:lvl5pPr marL="1827367" indent="0">
              <a:buNone/>
              <a:defRPr sz="900"/>
            </a:lvl5pPr>
            <a:lvl6pPr marL="2284205" indent="0">
              <a:buNone/>
              <a:defRPr sz="900"/>
            </a:lvl6pPr>
            <a:lvl7pPr marL="2741051" indent="0">
              <a:buNone/>
              <a:defRPr sz="900"/>
            </a:lvl7pPr>
            <a:lvl8pPr marL="3197887" indent="0">
              <a:buNone/>
              <a:defRPr sz="900"/>
            </a:lvl8pPr>
            <a:lvl9pPr marL="3654731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016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0493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76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6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749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26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260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03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85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3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587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35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4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892971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92971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/>
            </a:lvl1pPr>
            <a:lvl2pPr marL="0" indent="160712" algn="ctr">
              <a:spcBef>
                <a:spcPts val="0"/>
              </a:spcBef>
              <a:buClrTx/>
              <a:buSzTx/>
              <a:buNone/>
              <a:defRPr sz="2600"/>
            </a:lvl2pPr>
            <a:lvl3pPr marL="0" indent="321424" algn="ctr">
              <a:spcBef>
                <a:spcPts val="0"/>
              </a:spcBef>
              <a:buClrTx/>
              <a:buSzTx/>
              <a:buNone/>
              <a:defRPr sz="2600"/>
            </a:lvl3pPr>
            <a:lvl4pPr marL="0" indent="482136" algn="ctr">
              <a:spcBef>
                <a:spcPts val="0"/>
              </a:spcBef>
              <a:buClrTx/>
              <a:buSzTx/>
              <a:buNone/>
              <a:defRPr sz="2600"/>
            </a:lvl4pPr>
            <a:lvl5pPr marL="0" indent="642849" algn="ctr">
              <a:spcBef>
                <a:spcPts val="0"/>
              </a:spcBef>
              <a:buClrTx/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90825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38535" y="473273"/>
            <a:ext cx="6861105" cy="4152305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892971" y="472380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92971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/>
            </a:lvl1pPr>
            <a:lvl2pPr marL="0" indent="160712" algn="ctr">
              <a:spcBef>
                <a:spcPts val="0"/>
              </a:spcBef>
              <a:buClrTx/>
              <a:buSzTx/>
              <a:buNone/>
              <a:defRPr sz="2600"/>
            </a:lvl2pPr>
            <a:lvl3pPr marL="0" indent="321424" algn="ctr">
              <a:spcBef>
                <a:spcPts val="0"/>
              </a:spcBef>
              <a:buClrTx/>
              <a:buSzTx/>
              <a:buNone/>
              <a:defRPr sz="2600"/>
            </a:lvl3pPr>
            <a:lvl4pPr marL="0" indent="482136" algn="ctr">
              <a:spcBef>
                <a:spcPts val="0"/>
              </a:spcBef>
              <a:buClrTx/>
              <a:buSzTx/>
              <a:buNone/>
              <a:defRPr sz="2600"/>
            </a:lvl4pPr>
            <a:lvl5pPr marL="0" indent="642849" algn="ctr">
              <a:spcBef>
                <a:spcPts val="0"/>
              </a:spcBef>
              <a:buClrTx/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740074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892971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720878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9241"/>
            <a:ext cx="3750469" cy="5777509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/>
            </a:lvl1pPr>
            <a:lvl2pPr marL="0" indent="160712" algn="ctr">
              <a:spcBef>
                <a:spcPts val="0"/>
              </a:spcBef>
              <a:buClrTx/>
              <a:buSzTx/>
              <a:buNone/>
              <a:defRPr sz="2600"/>
            </a:lvl2pPr>
            <a:lvl3pPr marL="0" indent="321424" algn="ctr">
              <a:spcBef>
                <a:spcPts val="0"/>
              </a:spcBef>
              <a:buClrTx/>
              <a:buSzTx/>
              <a:buNone/>
              <a:defRPr sz="2600"/>
            </a:lvl3pPr>
            <a:lvl4pPr marL="0" indent="482136" algn="ctr">
              <a:spcBef>
                <a:spcPts val="0"/>
              </a:spcBef>
              <a:buClrTx/>
              <a:buSzTx/>
              <a:buNone/>
              <a:defRPr sz="2600"/>
            </a:lvl4pPr>
            <a:lvl5pPr marL="0" indent="642849" algn="ctr">
              <a:spcBef>
                <a:spcPts val="0"/>
              </a:spcBef>
              <a:buClrTx/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693140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605488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833291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68" indent="-241068">
              <a:spcBef>
                <a:spcPts val="2250"/>
              </a:spcBef>
              <a:buClrTx/>
              <a:defRPr sz="2000"/>
            </a:lvl1pPr>
            <a:lvl2pPr marL="482136" indent="-241068">
              <a:spcBef>
                <a:spcPts val="2250"/>
              </a:spcBef>
              <a:buClrTx/>
              <a:defRPr sz="2000"/>
            </a:lvl2pPr>
            <a:lvl3pPr marL="723205" indent="-241068">
              <a:spcBef>
                <a:spcPts val="2250"/>
              </a:spcBef>
              <a:buClrTx/>
              <a:defRPr sz="2000"/>
            </a:lvl3pPr>
            <a:lvl4pPr marL="964274" indent="-241068">
              <a:spcBef>
                <a:spcPts val="2250"/>
              </a:spcBef>
              <a:buClrTx/>
              <a:defRPr sz="2000"/>
            </a:lvl4pPr>
            <a:lvl5pPr marL="1205341" indent="-241068">
              <a:spcBef>
                <a:spcPts val="2250"/>
              </a:spcBef>
              <a:buClrTx/>
              <a:defRPr sz="2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962653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669727" y="892971"/>
            <a:ext cx="7804547" cy="5072063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832776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32734" y="3491508"/>
            <a:ext cx="3750469" cy="2741414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32734" y="446484"/>
            <a:ext cx="3750469" cy="2741414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446484"/>
            <a:ext cx="3750469" cy="5786438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012106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892971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7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892971" y="3023127"/>
            <a:ext cx="7358063" cy="4414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16664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84" tIns="32142" rIns="64284" bIns="32142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491527"/>
      </p:ext>
    </p:extLst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546545"/>
      </p:ext>
    </p:extLst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892971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idx="1"/>
          </p:nvPr>
        </p:nvSpPr>
        <p:spPr>
          <a:xfrm>
            <a:off x="892971" y="1946674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4992" indent="-401780">
              <a:spcBef>
                <a:spcPts val="1687"/>
              </a:spcBef>
              <a:buClrTx/>
              <a:buSzPct val="171000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37488" indent="-401780">
              <a:spcBef>
                <a:spcPts val="1687"/>
              </a:spcBef>
              <a:buClrTx/>
              <a:buSzPct val="171000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49984" indent="-401780">
              <a:spcBef>
                <a:spcPts val="1687"/>
              </a:spcBef>
              <a:buClrTx/>
              <a:buSzPct val="171000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562480" indent="-401780">
              <a:spcBef>
                <a:spcPts val="1687"/>
              </a:spcBef>
              <a:buClrTx/>
              <a:buSzPct val="171000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874976" indent="-401780">
              <a:spcBef>
                <a:spcPts val="1687"/>
              </a:spcBef>
              <a:buClrTx/>
              <a:buSzPct val="171000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28877" y="6496517"/>
            <a:ext cx="277316" cy="272186"/>
          </a:xfrm>
          <a:prstGeom prst="rect">
            <a:avLst/>
          </a:prstGeom>
        </p:spPr>
        <p:txBody>
          <a:bodyPr anchor="b"/>
          <a:lstStyle>
            <a:lvl1pPr>
              <a:defRPr sz="1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989358"/>
      </p:ext>
    </p:extLst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e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20276" y="6505278"/>
            <a:ext cx="294523" cy="272186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794283"/>
      </p:ext>
    </p:extLst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- Ha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20276" y="6505278"/>
            <a:ext cx="294523" cy="272186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425148"/>
      </p:ext>
    </p:extLst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e du titre"/>
          <p:cNvSpPr txBox="1">
            <a:spLocks noGrp="1"/>
          </p:cNvSpPr>
          <p:nvPr>
            <p:ph type="title"/>
          </p:nvPr>
        </p:nvSpPr>
        <p:spPr>
          <a:xfrm>
            <a:off x="892971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Texte du titre</a:t>
            </a:r>
          </a:p>
        </p:txBody>
      </p:sp>
      <p:sp>
        <p:nvSpPr>
          <p:cNvPr id="142" name="Texte niveau 1…"/>
          <p:cNvSpPr txBox="1">
            <a:spLocks noGrp="1"/>
          </p:cNvSpPr>
          <p:nvPr>
            <p:ph type="body" idx="1"/>
          </p:nvPr>
        </p:nvSpPr>
        <p:spPr>
          <a:xfrm>
            <a:off x="892971" y="1946674"/>
            <a:ext cx="7358063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4992" indent="-401780">
              <a:spcBef>
                <a:spcPts val="1687"/>
              </a:spcBef>
              <a:buClrTx/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  <a:lvl2pPr marL="937488" indent="-401780">
              <a:spcBef>
                <a:spcPts val="1687"/>
              </a:spcBef>
              <a:buClrTx/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2pPr>
            <a:lvl3pPr marL="1249984" indent="-401780">
              <a:spcBef>
                <a:spcPts val="1687"/>
              </a:spcBef>
              <a:buClrTx/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3pPr>
            <a:lvl4pPr marL="1562480" indent="-401780">
              <a:spcBef>
                <a:spcPts val="1687"/>
              </a:spcBef>
              <a:buClrTx/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4pPr>
            <a:lvl5pPr marL="1874976" indent="-401780">
              <a:spcBef>
                <a:spcPts val="1687"/>
              </a:spcBef>
              <a:buClrTx/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28877" y="6509743"/>
            <a:ext cx="277316" cy="272186"/>
          </a:xfrm>
          <a:prstGeom prst="rect">
            <a:avLst/>
          </a:prstGeom>
        </p:spPr>
        <p:txBody>
          <a:bodyPr/>
          <a:lstStyle>
            <a:lvl1pPr>
              <a:defRPr sz="1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895816"/>
      </p:ext>
    </p:extLst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e du titre"/>
          <p:cNvSpPr txBox="1">
            <a:spLocks noGrp="1"/>
          </p:cNvSpPr>
          <p:nvPr>
            <p:ph type="title"/>
          </p:nvPr>
        </p:nvSpPr>
        <p:spPr>
          <a:xfrm>
            <a:off x="1732362" y="178594"/>
            <a:ext cx="7045523" cy="1000125"/>
          </a:xfrm>
          <a:prstGeom prst="rect">
            <a:avLst/>
          </a:prstGeom>
        </p:spPr>
        <p:txBody>
          <a:bodyPr/>
          <a:lstStyle>
            <a:lvl1pPr algn="r">
              <a:defRPr sz="5100">
                <a:solidFill>
                  <a:srgbClr val="00919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1" name="Texte niveau 1…"/>
          <p:cNvSpPr txBox="1">
            <a:spLocks noGrp="1"/>
          </p:cNvSpPr>
          <p:nvPr>
            <p:ph type="body" idx="1"/>
          </p:nvPr>
        </p:nvSpPr>
        <p:spPr>
          <a:xfrm>
            <a:off x="464344" y="1518049"/>
            <a:ext cx="8340328" cy="4875609"/>
          </a:xfrm>
          <a:prstGeom prst="rect">
            <a:avLst/>
          </a:prstGeom>
        </p:spPr>
        <p:txBody>
          <a:bodyPr anchor="t"/>
          <a:lstStyle>
            <a:lvl1pPr marL="624992" indent="-401780">
              <a:spcBef>
                <a:spcPts val="1687"/>
              </a:spcBef>
              <a:buClrTx/>
              <a:buSzPct val="50000"/>
              <a:buBlip>
                <a:blip r:embed="rId2"/>
              </a:buBlip>
              <a:defRPr sz="30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37488" indent="-401780">
              <a:spcBef>
                <a:spcPts val="1687"/>
              </a:spcBef>
              <a:buClrTx/>
              <a:buSzPct val="50000"/>
              <a:buBlip>
                <a:blip r:embed="rId2"/>
              </a:buBlip>
              <a:defRPr sz="25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249984" indent="-401780">
              <a:spcBef>
                <a:spcPts val="1687"/>
              </a:spcBef>
              <a:buClrTx/>
              <a:buSzPct val="50000"/>
              <a:buBlip>
                <a:blip r:embed="rId2"/>
              </a:buBlip>
              <a:defRPr sz="17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562480" indent="-401780">
              <a:spcBef>
                <a:spcPts val="1687"/>
              </a:spcBef>
              <a:buClrTx/>
              <a:buSzPct val="50000"/>
              <a:buBlip>
                <a:blip r:embed="rId2"/>
              </a:buBlip>
              <a:defRPr sz="13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874976" indent="-401780">
              <a:spcBef>
                <a:spcPts val="1687"/>
              </a:spcBef>
              <a:buClrTx/>
              <a:buSzPct val="50000"/>
              <a:buBlip>
                <a:blip r:embed="rId2"/>
              </a:buBlip>
              <a:defRPr sz="10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2" name="cropped-CHEOPS_UNIGE_Header.png" descr="cropped-CHEOPS_UNIGE_Head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971" y="178594"/>
            <a:ext cx="1132453" cy="2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569555" y="6563320"/>
            <a:ext cx="229136" cy="24110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0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221946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0">
                <a:latin typeface="Antique Olive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b="0">
                <a:latin typeface="Antique Olive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0">
                <a:latin typeface="Antique Olive" pitchFamily="34" charset="0"/>
                <a:cs typeface="+mn-cs"/>
              </a:defRPr>
            </a:lvl1pPr>
          </a:lstStyle>
          <a:p>
            <a:pPr>
              <a:defRPr/>
            </a:pPr>
            <a:fld id="{66C52506-9551-4014-A598-BB2BACB6B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484786"/>
            <a:ext cx="4110038" cy="4968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5" y="1484786"/>
            <a:ext cx="4111625" cy="4968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9671789-2E25-4F8F-9B39-B7DEC54E96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41664" y="6640343"/>
            <a:ext cx="900112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51D811D-F6B8-472F-BA2A-B1A92B9BAD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20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theme" Target="../theme/theme2.xml"/><Relationship Id="rId9" Type="http://schemas.openxmlformats.org/officeDocument/2006/relationships/image" Target="../media/image2.png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6.xml"/><Relationship Id="rId18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5713" y="260350"/>
            <a:ext cx="64023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2875"/>
            <a:ext cx="8207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90565"/>
          <a:stretch/>
        </p:blipFill>
        <p:spPr>
          <a:xfrm>
            <a:off x="0" y="5784111"/>
            <a:ext cx="9143812" cy="10723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4" r:id="rId8"/>
    <p:sldLayoutId id="2147483942" r:id="rId9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424113" algn="l"/>
        </a:tabLs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5713" y="260350"/>
            <a:ext cx="64023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2875"/>
            <a:ext cx="8207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 rot="5400000">
            <a:off x="4760609" y="-3283744"/>
            <a:ext cx="0" cy="6872288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rgbClr val="1819FF"/>
            </a:outerShdw>
          </a:effec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3082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0"/>
            <a:ext cx="1828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 userDrawn="1"/>
        </p:nvSpPr>
        <p:spPr>
          <a:xfrm>
            <a:off x="0" y="6519863"/>
            <a:ext cx="20891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0" dirty="0">
                <a:solidFill>
                  <a:srgbClr val="FF9966"/>
                </a:solidFill>
                <a:latin typeface="Antique Olive" pitchFamily="34" charset="0"/>
              </a:rPr>
              <a:t>Paul Alexander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843213" y="6519863"/>
            <a:ext cx="3063875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0" dirty="0">
                <a:solidFill>
                  <a:srgbClr val="FF9966"/>
                </a:solidFill>
                <a:latin typeface="Antique Olive" pitchFamily="34" charset="0"/>
              </a:rPr>
              <a:t>The Square Kilometre Array</a:t>
            </a:r>
          </a:p>
        </p:txBody>
      </p:sp>
      <p:pic>
        <p:nvPicPr>
          <p:cNvPr id="10" name="Picture 2" descr="http://www.skatelescope.org/wp-content/gallery/ska-logos/ska_logo_nobox_web_0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55845" cy="9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424113" algn="l"/>
        </a:tabLs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7060269-5DB2-684B-8E8C-9EA1DAD35C58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3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7" tIns="45685" rIns="91367" bIns="45685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4"/>
            <a:ext cx="8229600" cy="4525963"/>
          </a:xfrm>
          <a:prstGeom prst="rect">
            <a:avLst/>
          </a:prstGeom>
        </p:spPr>
        <p:txBody>
          <a:bodyPr vert="horz" lIns="91367" tIns="45685" rIns="91367" bIns="45685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367" tIns="45685" rIns="91367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39"/>
            <a:fld id="{CBC7F27D-B6C4-9B4C-8859-214485D98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sym typeface="Helvetica Light"/>
              </a:rPr>
              <a:pPr defTabSz="456839"/>
              <a:t>06/04/18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64"/>
            <a:ext cx="2895600" cy="365125"/>
          </a:xfrm>
          <a:prstGeom prst="rect">
            <a:avLst/>
          </a:prstGeom>
        </p:spPr>
        <p:txBody>
          <a:bodyPr vert="horz" lIns="91367" tIns="45685" rIns="91367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39"/>
            <a:endParaRPr lang="en-GB">
              <a:solidFill>
                <a:prstClr val="black">
                  <a:tint val="75000"/>
                </a:prstClr>
              </a:solidFill>
              <a:latin typeface="Calibri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64"/>
            <a:ext cx="2133600" cy="365125"/>
          </a:xfrm>
          <a:prstGeom prst="rect">
            <a:avLst/>
          </a:prstGeom>
        </p:spPr>
        <p:txBody>
          <a:bodyPr vert="horz" lIns="91367" tIns="45685" rIns="91367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39"/>
            <a:fld id="{9157C566-6733-9040-86CF-3027D0B3098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sym typeface="Helvetica Light"/>
              </a:rPr>
              <a:pPr defTabSz="456839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208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defTabSz="4568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33" indent="-342633" algn="l" defTabSz="45683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67" indent="-285525" algn="l" defTabSz="456839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1" indent="-228418" algn="l" defTabSz="45683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42" indent="-228418" algn="l" defTabSz="456839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88" indent="-228418" algn="l" defTabSz="456839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28" indent="-228418" algn="l" defTabSz="45683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68" indent="-228418" algn="l" defTabSz="45683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12" indent="-228418" algn="l" defTabSz="45683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50" indent="-228418" algn="l" defTabSz="45683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9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9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26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67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5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51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87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31" algn="l" defTabSz="456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3A921-C9E5-5043-8929-ED87BA94A94E}" type="datetimeFigureOut">
              <a:rPr lang="en-US" smtClean="0"/>
              <a:t>06/04/18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62DF1-EB41-1F4B-8614-789B65DDB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43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4571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4571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defTabSz="4571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5" indent="-228552" algn="l" defTabSz="4571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defTabSz="4571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0" indent="-228552" algn="l" defTabSz="4571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3" tIns="35713" rIns="35713" bIns="35713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3" tIns="35713" rIns="35713" bIns="35713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56082" y="6536533"/>
            <a:ext cx="227074" cy="245255"/>
          </a:xfrm>
          <a:prstGeom prst="rect">
            <a:avLst/>
          </a:prstGeom>
          <a:ln w="12700">
            <a:miter lim="400000"/>
          </a:ln>
        </p:spPr>
        <p:txBody>
          <a:bodyPr wrap="none" lIns="35713" tIns="35713" rIns="35713" bIns="35713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09" hangingPunct="0"/>
            <a:fld id="{86CB4B4D-7CA3-9044-876B-883B54F8677D}" type="slidenum">
              <a:rPr lang="en-US" kern="0" smtClean="0">
                <a:solidFill>
                  <a:srgbClr val="FFFFFF"/>
                </a:solidFill>
              </a:rPr>
              <a:pPr algn="ctr" defTabSz="410709" hangingPunct="0"/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54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</p:sldLayoutIdLst>
  <p:transition xmlns:p14="http://schemas.microsoft.com/office/powerpoint/2010/main" spd="med"/>
  <p:txStyles>
    <p:titleStyle>
      <a:lvl1pPr marL="0" marR="0" indent="0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60712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21424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82136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42849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03561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64274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124987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85697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496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4992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488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49984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480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4976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472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499968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464" marR="0" indent="-312496" algn="l" defTabSz="410709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12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24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36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849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561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274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4987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697" algn="ctr" defTabSz="410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microsoft.com/office/2007/relationships/media" Target="file:///E:\Paul%20Seminars\SKA_Seminar\doublepulsar.avi" TargetMode="External"/><Relationship Id="rId2" Type="http://schemas.openxmlformats.org/officeDocument/2006/relationships/video" Target="file:///E:\Paul%20Seminars\SKA_Seminar\doublepulsar.avi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g"/><Relationship Id="rId5" Type="http://schemas.openxmlformats.org/officeDocument/2006/relationships/image" Target="../media/image62.png"/><Relationship Id="rId6" Type="http://schemas.openxmlformats.org/officeDocument/2006/relationships/image" Target="../media/image63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microsoft.com/office/2007/relationships/hdphoto" Target="../media/hdphoto1.wdp"/><Relationship Id="rId9" Type="http://schemas.openxmlformats.org/officeDocument/2006/relationships/image" Target="../media/image21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3405" y="819398"/>
            <a:ext cx="8750595" cy="4999512"/>
          </a:xfrm>
        </p:spPr>
        <p:txBody>
          <a:bodyPr/>
          <a:lstStyle/>
          <a:p>
            <a:pPr eaLnBrk="1" hangingPunct="1">
              <a:defRPr/>
            </a:pPr>
            <a:r>
              <a:rPr lang="en-GB" sz="4400" dirty="0">
                <a:solidFill>
                  <a:schemeClr val="tx1"/>
                </a:solidFill>
              </a:rPr>
              <a:t>Cavendish Astrophysics Theme </a:t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/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>Strategy in the Context of Cambridge Astronomy</a:t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/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/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endParaRPr lang="en-US" sz="2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744352"/>
            <a:ext cx="9144000" cy="3113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0122" y="3062197"/>
            <a:ext cx="4805916" cy="33279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723064" y="118237"/>
            <a:ext cx="4420935" cy="5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4113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Hydrogen Evolution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5" y="3178055"/>
            <a:ext cx="4379667" cy="302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49255" y="15942"/>
            <a:ext cx="4273810" cy="29595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timeline"/>
          <p:cNvPicPr/>
          <p:nvPr/>
        </p:nvPicPr>
        <p:blipFill>
          <a:blip r:embed="rId3" cstate="print"/>
          <a:srcRect l="4509" t="9995" r="14566" b="7672"/>
          <a:stretch>
            <a:fillRect/>
          </a:stretch>
        </p:blipFill>
        <p:spPr bwMode="auto">
          <a:xfrm>
            <a:off x="680484" y="192668"/>
            <a:ext cx="3609754" cy="262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531628" y="1775637"/>
            <a:ext cx="1095153" cy="148855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71330" y="1775637"/>
            <a:ext cx="2732568" cy="148855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1" y="877003"/>
            <a:ext cx="3873805" cy="388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157870" y="1320565"/>
            <a:ext cx="2147778" cy="263686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752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9" name="Rectangle 5"/>
          <p:cNvSpPr>
            <a:spLocks noChangeArrowheads="1"/>
          </p:cNvSpPr>
          <p:nvPr/>
        </p:nvSpPr>
        <p:spPr bwMode="auto">
          <a:xfrm>
            <a:off x="0" y="125031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Pulsar Surveys: Testing gravity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8925" y="1803097"/>
            <a:ext cx="49848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defTabSz="731838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600" b="0" kern="0" dirty="0"/>
              <a:t>The SKA will detect around 20,000 pulsars</a:t>
            </a:r>
          </a:p>
          <a:p>
            <a:pPr marL="193675" indent="-193675" defTabSz="731838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  <a:latin typeface="+mn-lt"/>
                <a:ea typeface="MS Mincho" pitchFamily="49" charset="-128"/>
                <a:cs typeface="+mn-cs"/>
              </a:rPr>
              <a:t>Relativistic binaries give unprecedented strong-field test of gravity</a:t>
            </a:r>
          </a:p>
          <a:p>
            <a:pPr marL="193675" indent="-193675" defTabSz="731838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  <a:latin typeface="+mn-lt"/>
                <a:ea typeface="MS Mincho" pitchFamily="49" charset="-128"/>
                <a:cs typeface="+mn-cs"/>
              </a:rPr>
              <a:t>Timing net of millisecond pulsars to detect gravitational waves via timing residuals</a:t>
            </a:r>
          </a:p>
          <a:p>
            <a:pPr marL="193675" indent="-193675" defTabSz="731838">
              <a:spcBef>
                <a:spcPct val="50000"/>
              </a:spcBef>
              <a:buFont typeface="Arial" pitchFamily="34" charset="0"/>
              <a:buChar char="•"/>
            </a:pPr>
            <a:endParaRPr lang="en-GB" sz="1600" b="0" dirty="0">
              <a:solidFill>
                <a:srgbClr val="000000"/>
              </a:solidFill>
              <a:latin typeface="+mn-lt"/>
              <a:ea typeface="MS Mincho" pitchFamily="49" charset="-128"/>
              <a:cs typeface="+mn-cs"/>
            </a:endParaRPr>
          </a:p>
        </p:txBody>
      </p:sp>
      <p:pic>
        <p:nvPicPr>
          <p:cNvPr id="6" name="doublepulsar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8925" y="3395676"/>
            <a:ext cx="3055916" cy="2291937"/>
          </a:xfrm>
          <a:prstGeom prst="rect">
            <a:avLst/>
          </a:prstGeom>
        </p:spPr>
      </p:pic>
      <p:pic>
        <p:nvPicPr>
          <p:cNvPr id="10" name="Picture 4" descr="S29-Abb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8533" y="729130"/>
            <a:ext cx="3446470" cy="34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 descr="mike3"/>
          <p:cNvPicPr>
            <a:picLocks noChangeAspect="1" noChangeArrowheads="1"/>
          </p:cNvPicPr>
          <p:nvPr/>
        </p:nvPicPr>
        <p:blipFill>
          <a:blip r:embed="rId7" cstate="print"/>
          <a:srcRect t="5192"/>
          <a:stretch>
            <a:fillRect/>
          </a:stretch>
        </p:blipFill>
        <p:spPr>
          <a:xfrm>
            <a:off x="3677863" y="3489405"/>
            <a:ext cx="2743200" cy="2677037"/>
          </a:xfrm>
          <a:prstGeom prst="rect">
            <a:avLst/>
          </a:prstGeom>
          <a:noFill/>
          <a:ln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38" b="2969"/>
          <a:stretch/>
        </p:blipFill>
        <p:spPr bwMode="auto">
          <a:xfrm>
            <a:off x="941314" y="20470"/>
            <a:ext cx="2177680" cy="1652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677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07" name="Text Box 27"/>
          <p:cNvSpPr txBox="1">
            <a:spLocks noChangeArrowheads="1"/>
          </p:cNvSpPr>
          <p:nvPr/>
        </p:nvSpPr>
        <p:spPr bwMode="auto">
          <a:xfrm>
            <a:off x="0" y="3254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9708" name="Text Box 28"/>
          <p:cNvSpPr txBox="1">
            <a:spLocks noChangeArrowheads="1"/>
          </p:cNvSpPr>
          <p:nvPr/>
        </p:nvSpPr>
        <p:spPr bwMode="auto">
          <a:xfrm>
            <a:off x="215900" y="-1"/>
            <a:ext cx="8928099" cy="10525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The Square Kilometre Array (SKA)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29457" y="782638"/>
            <a:ext cx="888508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buFontTx/>
              <a:buChar char="•"/>
            </a:pPr>
            <a:r>
              <a:rPr lang="en-GB" sz="2000" b="0" dirty="0"/>
              <a:t>Next Generation radio telescope – compared to now  ...</a:t>
            </a:r>
          </a:p>
          <a:p>
            <a:pPr marL="817563" lvl="1" indent="-360363">
              <a:buFontTx/>
              <a:buChar char="•"/>
            </a:pPr>
            <a:r>
              <a:rPr lang="en-GB" sz="2000" b="0" dirty="0">
                <a:solidFill>
                  <a:srgbClr val="C00000"/>
                </a:solidFill>
              </a:rPr>
              <a:t>~100 times sensitivity </a:t>
            </a:r>
          </a:p>
          <a:p>
            <a:pPr marL="817563" lvl="1" indent="-360363">
              <a:buFontTx/>
              <a:buChar char="•"/>
            </a:pPr>
            <a:r>
              <a:rPr lang="en-GB" sz="2000" b="0" dirty="0">
                <a:solidFill>
                  <a:srgbClr val="C00000"/>
                </a:solidFill>
              </a:rPr>
              <a:t>~ 10</a:t>
            </a:r>
            <a:r>
              <a:rPr lang="en-GB" sz="2000" b="0" baseline="30000" dirty="0">
                <a:solidFill>
                  <a:srgbClr val="C00000"/>
                </a:solidFill>
              </a:rPr>
              <a:t>6</a:t>
            </a:r>
            <a:r>
              <a:rPr lang="en-GB" sz="2000" b="0" dirty="0">
                <a:solidFill>
                  <a:srgbClr val="C00000"/>
                </a:solidFill>
              </a:rPr>
              <a:t> times faster imaging the sky</a:t>
            </a:r>
          </a:p>
          <a:p>
            <a:pPr marL="817563" lvl="1" indent="-360363">
              <a:buFontTx/>
              <a:buChar char="•"/>
            </a:pPr>
            <a:r>
              <a:rPr lang="en-GB" sz="2000" b="0" dirty="0">
                <a:solidFill>
                  <a:srgbClr val="C00000"/>
                </a:solidFill>
              </a:rPr>
              <a:t>More than  5 square km of collecting area on size 3000km</a:t>
            </a:r>
          </a:p>
          <a:p>
            <a:pPr marL="817563" lvl="1" indent="-360363">
              <a:buFontTx/>
              <a:buChar char="•"/>
            </a:pPr>
            <a:r>
              <a:rPr lang="en-GB" sz="2000" b="0" dirty="0">
                <a:solidFill>
                  <a:srgbClr val="C00000"/>
                </a:solidFill>
              </a:rPr>
              <a:t>Will be built in phases with first phase completed 2024</a:t>
            </a:r>
          </a:p>
          <a:p>
            <a:pPr marL="1274763" lvl="2" indent="-360363">
              <a:buFontTx/>
              <a:buChar char="•"/>
            </a:pPr>
            <a:r>
              <a:rPr lang="en-GB" sz="2000" b="0" dirty="0">
                <a:solidFill>
                  <a:srgbClr val="C00000"/>
                </a:solidFill>
              </a:rPr>
              <a:t>Roughly 10% with sizes up to 180km</a:t>
            </a:r>
            <a:br>
              <a:rPr lang="en-GB" sz="2000" b="0" dirty="0">
                <a:solidFill>
                  <a:srgbClr val="C00000"/>
                </a:solidFill>
              </a:rPr>
            </a:br>
            <a:endParaRPr lang="en-GB" sz="2000" b="0" dirty="0">
              <a:solidFill>
                <a:srgbClr val="C00000"/>
              </a:solidFill>
            </a:endParaRPr>
          </a:p>
          <a:p>
            <a:pPr marL="360363" indent="-360363">
              <a:buFontTx/>
              <a:buChar char="•"/>
            </a:pPr>
            <a:r>
              <a:rPr lang="en-GB" sz="2000" b="0" dirty="0"/>
              <a:t>Will address some of the key problems of astrophysics, cosmology and physics</a:t>
            </a:r>
            <a:br>
              <a:rPr lang="en-GB" sz="2000" b="0" dirty="0"/>
            </a:br>
            <a:endParaRPr lang="en-GB" sz="2000" b="0" dirty="0"/>
          </a:p>
          <a:p>
            <a:pPr marL="360363" indent="-360363">
              <a:buFontTx/>
              <a:buChar char="•"/>
            </a:pPr>
            <a:r>
              <a:rPr lang="en-GB" sz="2000" b="0" dirty="0"/>
              <a:t>Builds on techniques developed in Cambridge</a:t>
            </a:r>
          </a:p>
          <a:p>
            <a:pPr marL="817563" lvl="1" indent="-360363">
              <a:buFontTx/>
              <a:buChar char="•"/>
            </a:pPr>
            <a:r>
              <a:rPr lang="en-GB" sz="2000" b="0" dirty="0"/>
              <a:t>It is an interferometer</a:t>
            </a:r>
          </a:p>
          <a:p>
            <a:pPr marL="817563" lvl="1" indent="-360363">
              <a:buFontTx/>
              <a:buChar char="•"/>
            </a:pPr>
            <a:r>
              <a:rPr lang="en-GB" sz="2000" b="0" dirty="0"/>
              <a:t>Uses Earth rotation aperture synthesis</a:t>
            </a:r>
            <a:br>
              <a:rPr lang="en-GB" sz="2000" b="0" dirty="0"/>
            </a:br>
            <a:endParaRPr lang="en-GB" sz="2000" b="0" dirty="0"/>
          </a:p>
          <a:p>
            <a:pPr marL="360363" indent="-360363">
              <a:buFontTx/>
              <a:buChar char="•"/>
            </a:pPr>
            <a:r>
              <a:rPr lang="en-GB" sz="2000" b="0" dirty="0"/>
              <a:t>We lead the design of the low-frequency element and of the very demanding data processing system (algorithms, software and hardware)</a:t>
            </a:r>
          </a:p>
        </p:txBody>
      </p:sp>
    </p:spTree>
    <p:extLst>
      <p:ext uri="{BB962C8B-B14F-4D97-AF65-F5344CB8AC3E}">
        <p14:creationId xmlns:p14="http://schemas.microsoft.com/office/powerpoint/2010/main" val="1706172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A9C8EB-6FC0-AF47-9839-0420CAF52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74" b="3226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xmlns="" id="{B0F6DC1C-3506-AB43-8485-4B65BDD5F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-1"/>
            <a:ext cx="8928099" cy="10525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Mid-frequency in Karoo, South Africa 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835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CC7F3-7926-2C4F-9703-762A55E6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9FC8A2-3837-1343-976C-7065CFA9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1576" cy="6856413"/>
          </a:xfrm>
          <a:prstGeom prst="rect">
            <a:avLst/>
          </a:prstGeom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xmlns="" id="{EB38AEA8-7764-7F4B-B320-7BE9E159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-1"/>
            <a:ext cx="8928099" cy="10525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Low-frequency array in Western Australia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7251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stronomy.swin.edu.au/production/SKALA2/SAP_SKALA_IMAGE05_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50"/>
          <a:stretch/>
        </p:blipFill>
        <p:spPr bwMode="auto">
          <a:xfrm>
            <a:off x="0" y="-1"/>
            <a:ext cx="9144000" cy="69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598" y="129588"/>
            <a:ext cx="5877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Cambridge designed low-frequency antennas 40-350 MHz</a:t>
            </a:r>
          </a:p>
        </p:txBody>
      </p:sp>
    </p:spTree>
    <p:extLst>
      <p:ext uri="{BB962C8B-B14F-4D97-AF65-F5344CB8AC3E}">
        <p14:creationId xmlns:p14="http://schemas.microsoft.com/office/powerpoint/2010/main" val="1843114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1" y="260350"/>
            <a:ext cx="8712200" cy="80327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A Leading Big Data Challenge for 2020 decade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98376"/>
            <a:ext cx="9144000" cy="555962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http://www.astronomy.swin.edu.au/production/SKALA/SAP_SKALA_IMAGE01_PR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" y="2296400"/>
            <a:ext cx="1958688" cy="276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http://www.hpc.cam.ac.uk/global/images/darw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20" y="2949384"/>
            <a:ext cx="2971687" cy="217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22" y="1974850"/>
            <a:ext cx="2059645" cy="1378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rot="19190353">
            <a:off x="2035513" y="2979668"/>
            <a:ext cx="964642" cy="29140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2409647" flipV="1">
            <a:off x="4993024" y="2966771"/>
            <a:ext cx="964642" cy="29140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41644" y="1933721"/>
            <a:ext cx="1477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00"/>
                </a:solidFill>
              </a:rPr>
              <a:t>Antennas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3297" y="1328519"/>
            <a:ext cx="25120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00"/>
                </a:solidFill>
              </a:rPr>
              <a:t>Digital Signal Processing (DSP)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7919" y="5253472"/>
            <a:ext cx="29716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00"/>
                </a:solidFill>
              </a:rPr>
              <a:t>High Performance Computing Facility (HPC)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0686" y="3680939"/>
            <a:ext cx="31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Transfer antennas to DSP</a:t>
            </a:r>
          </a:p>
          <a:p>
            <a:r>
              <a:rPr lang="en-GB" sz="1600" dirty="0">
                <a:solidFill>
                  <a:schemeClr val="bg1"/>
                </a:solidFill>
              </a:rPr>
              <a:t>2020: 5,000 </a:t>
            </a:r>
            <a:r>
              <a:rPr lang="en-GB" sz="1600" dirty="0" err="1">
                <a:solidFill>
                  <a:schemeClr val="bg1"/>
                </a:solidFill>
              </a:rPr>
              <a:t>PBytes</a:t>
            </a:r>
            <a:r>
              <a:rPr lang="en-GB" sz="1600" dirty="0">
                <a:solidFill>
                  <a:schemeClr val="bg1"/>
                </a:solidFill>
              </a:rPr>
              <a:t>/day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2030: 100,000 </a:t>
            </a:r>
            <a:r>
              <a:rPr lang="en-GB" sz="1600" dirty="0" err="1">
                <a:solidFill>
                  <a:schemeClr val="bg1"/>
                </a:solidFill>
              </a:rPr>
              <a:t>PBytes</a:t>
            </a:r>
            <a:r>
              <a:rPr lang="en-GB" sz="1600" dirty="0">
                <a:solidFill>
                  <a:schemeClr val="bg1"/>
                </a:solidFill>
              </a:rPr>
              <a:t>/day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Over 10’s to 1000’s </a:t>
            </a:r>
            <a:r>
              <a:rPr lang="en-GB" sz="1600" dirty="0" err="1">
                <a:solidFill>
                  <a:schemeClr val="bg1"/>
                </a:solidFill>
              </a:rPr>
              <a:t>kms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1196" y="1409958"/>
            <a:ext cx="31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To Process in HPC</a:t>
            </a:r>
          </a:p>
          <a:p>
            <a:r>
              <a:rPr lang="en-GB" sz="1600" dirty="0">
                <a:solidFill>
                  <a:schemeClr val="bg1"/>
                </a:solidFill>
              </a:rPr>
              <a:t>2024: 50 PBytes/day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2034: 10,000 PBytes/day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Over 10’s to 1000’s </a:t>
            </a:r>
            <a:r>
              <a:rPr lang="en-GB" sz="1600" dirty="0" err="1">
                <a:solidFill>
                  <a:schemeClr val="bg1"/>
                </a:solidFill>
              </a:rPr>
              <a:t>kms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9594" y="5253471"/>
            <a:ext cx="297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</a:rPr>
              <a:t>HPC Processing</a:t>
            </a:r>
          </a:p>
          <a:p>
            <a:r>
              <a:rPr lang="en-GB" sz="1600" b="1" dirty="0">
                <a:solidFill>
                  <a:srgbClr val="FFFF00"/>
                </a:solidFill>
              </a:rPr>
              <a:t>2024:  </a:t>
            </a:r>
            <a:r>
              <a:rPr lang="en-GB" sz="1600" dirty="0">
                <a:solidFill>
                  <a:srgbClr val="FFFF00"/>
                </a:solidFill>
              </a:rPr>
              <a:t>3</a:t>
            </a:r>
            <a:r>
              <a:rPr lang="en-GB" sz="1600" b="1" dirty="0">
                <a:solidFill>
                  <a:srgbClr val="FFFF00"/>
                </a:solidFill>
              </a:rPr>
              <a:t>00 </a:t>
            </a:r>
            <a:r>
              <a:rPr lang="en-GB" sz="1600" b="1" dirty="0" err="1">
                <a:solidFill>
                  <a:srgbClr val="FFFF00"/>
                </a:solidFill>
              </a:rPr>
              <a:t>PFlop</a:t>
            </a:r>
            <a:endParaRPr lang="en-GB" sz="1600" b="1" dirty="0">
              <a:solidFill>
                <a:srgbClr val="FFFF00"/>
              </a:solidFill>
            </a:endParaRPr>
          </a:p>
          <a:p>
            <a:r>
              <a:rPr lang="en-GB" sz="1600" b="1" dirty="0">
                <a:solidFill>
                  <a:srgbClr val="FFFF00"/>
                </a:solidFill>
              </a:rPr>
              <a:t>2034:  30   </a:t>
            </a:r>
            <a:r>
              <a:rPr lang="en-GB" sz="1600" b="1" dirty="0" err="1">
                <a:solidFill>
                  <a:srgbClr val="FFFF00"/>
                </a:solidFill>
              </a:rPr>
              <a:t>EFlop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76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25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901" y="185616"/>
            <a:ext cx="8674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2424113" algn="l"/>
              </a:tabLst>
              <a:defRPr sz="3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/>
              <a:t>HERA – Studying </a:t>
            </a:r>
            <a:r>
              <a:rPr lang="en-US"/>
              <a:t>the </a:t>
            </a:r>
            <a:r>
              <a:rPr lang="en-US" dirty="0"/>
              <a:t>History </a:t>
            </a:r>
            <a:r>
              <a:rPr lang="en-US"/>
              <a:t>of Hydrogen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and the First Galaxies </a:t>
            </a:r>
          </a:p>
        </p:txBody>
      </p:sp>
    </p:spTree>
    <p:extLst>
      <p:ext uri="{BB962C8B-B14F-4D97-AF65-F5344CB8AC3E}">
        <p14:creationId xmlns:p14="http://schemas.microsoft.com/office/powerpoint/2010/main" val="3522964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9AE1253D-2EEF-4673-8602-7EF5DEB6EE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649" y="129555"/>
            <a:ext cx="5159932" cy="31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dirty="0"/>
              <a:t>HERA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E739487-3392-42F6-A1C9-5A3BDE595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" y="556137"/>
            <a:ext cx="4644107" cy="3780345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14m (42ft) transit elements</a:t>
            </a:r>
          </a:p>
          <a:p>
            <a:r>
              <a:rPr lang="en-GB" sz="1800" dirty="0"/>
              <a:t>Hexagonal grid 300m across</a:t>
            </a:r>
          </a:p>
          <a:p>
            <a:r>
              <a:rPr lang="en-GB" sz="1800" dirty="0"/>
              <a:t>350 elements in total</a:t>
            </a:r>
          </a:p>
          <a:p>
            <a:pPr lvl="1"/>
            <a:r>
              <a:rPr lang="en-GB" dirty="0"/>
              <a:t>320 in compact array, 30 outriggers</a:t>
            </a:r>
          </a:p>
          <a:p>
            <a:pPr lvl="1"/>
            <a:r>
              <a:rPr lang="en-GB" dirty="0"/>
              <a:t>Staged build (with science)</a:t>
            </a:r>
          </a:p>
          <a:p>
            <a:pPr lvl="2"/>
            <a:r>
              <a:rPr lang="en-GB" dirty="0"/>
              <a:t>HERA-37, HERA-127, HERA-240</a:t>
            </a:r>
          </a:p>
          <a:p>
            <a:pPr lvl="1"/>
            <a:r>
              <a:rPr lang="en-GB" dirty="0"/>
              <a:t>Baselines from:</a:t>
            </a:r>
          </a:p>
          <a:p>
            <a:pPr lvl="2"/>
            <a:r>
              <a:rPr lang="en-GB" sz="1800" dirty="0"/>
              <a:t>14.6 – 292m Core and</a:t>
            </a:r>
          </a:p>
          <a:p>
            <a:pPr lvl="2"/>
            <a:r>
              <a:rPr lang="en-GB" sz="1800" dirty="0"/>
              <a:t>14.6 – 876m including outriggers </a:t>
            </a:r>
          </a:p>
          <a:p>
            <a:pPr lvl="1"/>
            <a:r>
              <a:rPr lang="en-GB" dirty="0"/>
              <a:t>Major leading contribution</a:t>
            </a:r>
          </a:p>
          <a:p>
            <a:pPr lvl="2"/>
            <a:r>
              <a:rPr lang="en-GB" dirty="0"/>
              <a:t>Leading </a:t>
            </a:r>
            <a:r>
              <a:rPr lang="en-GB" dirty="0" err="1"/>
              <a:t>sspects</a:t>
            </a:r>
            <a:r>
              <a:rPr lang="en-GB" dirty="0"/>
              <a:t> of data analysis</a:t>
            </a:r>
          </a:p>
          <a:p>
            <a:pPr lvl="2"/>
            <a:r>
              <a:rPr lang="en-GB" dirty="0"/>
              <a:t>Design of the feeds and electronics</a:t>
            </a:r>
          </a:p>
          <a:p>
            <a:endParaRPr lang="en-GB" sz="1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260BF4B-767C-4ADC-A5CE-0093A6C6F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4" y="1916909"/>
            <a:ext cx="4245866" cy="378034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0579B8-4638-4316-99A2-C7795E3C9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08" y="1862012"/>
            <a:ext cx="4248372" cy="318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5C7572-6A91-440E-97CB-225AB150E90C}"/>
              </a:ext>
            </a:extLst>
          </p:cNvPr>
          <p:cNvSpPr txBox="1"/>
          <p:nvPr/>
        </p:nvSpPr>
        <p:spPr>
          <a:xfrm>
            <a:off x="4805898" y="5153481"/>
            <a:ext cx="3849076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2000" dirty="0"/>
              <a:t>HERA 37 Commissioning 2017</a:t>
            </a:r>
          </a:p>
        </p:txBody>
      </p:sp>
      <p:pic>
        <p:nvPicPr>
          <p:cNvPr id="12" name="Picture 11" descr="IMG_6021.jpeg">
            <a:extLst>
              <a:ext uri="{FF2B5EF4-FFF2-40B4-BE49-F238E27FC236}">
                <a16:creationId xmlns:a16="http://schemas.microsoft.com/office/drawing/2014/main" xmlns="" id="{AB428FC1-A904-2F44-BE71-ACEB84222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23" y="-3275"/>
            <a:ext cx="3442077" cy="2581558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xmlns="" id="{8D8ED05C-64D6-484F-A753-C6FC423DE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8317"/>
            <a:ext cx="3535500" cy="262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554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A17A2E-96DE-0247-A938-4E4E9840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973E3E-2FA9-9B4C-BB25-B08B38D9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A1532-8D2D-C841-AEB1-C1A9867FA8AF}"/>
              </a:ext>
            </a:extLst>
          </p:cNvPr>
          <p:cNvSpPr txBox="1"/>
          <p:nvPr/>
        </p:nvSpPr>
        <p:spPr>
          <a:xfrm>
            <a:off x="215901" y="76200"/>
            <a:ext cx="8391204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2424113" algn="l"/>
              </a:tabLst>
              <a:defRPr sz="3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/>
              <a:t>Gravitational Waves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24CA8CFF-0849-E141-9887-4D86DDB237D7}"/>
              </a:ext>
            </a:extLst>
          </p:cNvPr>
          <p:cNvSpPr txBox="1">
            <a:spLocks/>
          </p:cNvSpPr>
          <p:nvPr/>
        </p:nvSpPr>
        <p:spPr>
          <a:xfrm>
            <a:off x="161775" y="992950"/>
            <a:ext cx="8838730" cy="165576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b="0" kern="0" dirty="0"/>
              <a:t>A new window on the universe and fundamental physics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kern="0" dirty="0"/>
              <a:t>Tests ‘strong gravity’ regime of physics in a way not possible before (e.g. detailed features of the fields around black holes and neutron stars, constraints on alternative gravity theories and limits on graviton mass)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kern="0" dirty="0"/>
              <a:t>After discovery of neutron star-neutron star binary coalescence, links directly to electromagnetic observations, and has given us a new window into extreme astrophysical events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8BB9D5-6662-B449-B564-327CF5714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2463625"/>
            <a:ext cx="5200741" cy="326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125E1-695A-D945-B318-C3D09D72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05" y="2991856"/>
            <a:ext cx="3568406" cy="25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70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07" name="Text Box 27"/>
          <p:cNvSpPr txBox="1">
            <a:spLocks noChangeArrowheads="1"/>
          </p:cNvSpPr>
          <p:nvPr/>
        </p:nvSpPr>
        <p:spPr bwMode="auto">
          <a:xfrm>
            <a:off x="0" y="-1481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9708" name="Text Box 28"/>
          <p:cNvSpPr txBox="1">
            <a:spLocks noChangeArrowheads="1"/>
          </p:cNvSpPr>
          <p:nvPr/>
        </p:nvSpPr>
        <p:spPr bwMode="auto">
          <a:xfrm>
            <a:off x="0" y="122413"/>
            <a:ext cx="89887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Experimental astrophysics within Cambridge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235" y="620272"/>
            <a:ext cx="5567041" cy="472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dirty="0"/>
              <a:t>Define the physics problem and invent </a:t>
            </a:r>
            <a:br>
              <a:rPr lang="en-US" sz="1800" b="0" dirty="0"/>
            </a:br>
            <a:r>
              <a:rPr lang="en-US" sz="1800" b="0" dirty="0"/>
              <a:t>new ways of tackling is</a:t>
            </a:r>
          </a:p>
          <a:p>
            <a:r>
              <a:rPr lang="en-US" sz="1800" b="0" dirty="0"/>
              <a:t>Design build and get working the </a:t>
            </a:r>
            <a:br>
              <a:rPr lang="en-US" sz="1800" b="0" dirty="0"/>
            </a:br>
            <a:r>
              <a:rPr lang="en-US" sz="1800" b="0" dirty="0"/>
              <a:t>experiment, telescope and/or software </a:t>
            </a:r>
            <a:br>
              <a:rPr lang="en-US" sz="1800" b="0" dirty="0"/>
            </a:br>
            <a:r>
              <a:rPr lang="en-US" sz="1800" b="0" dirty="0"/>
              <a:t>we need to do it</a:t>
            </a:r>
          </a:p>
          <a:p>
            <a:r>
              <a:rPr lang="en-US" sz="1800" b="0" dirty="0"/>
              <a:t>Wider range of tools than most groups</a:t>
            </a:r>
          </a:p>
          <a:p>
            <a:r>
              <a:rPr lang="en-US" sz="1800" b="0" dirty="0"/>
              <a:t>Areas of expertise</a:t>
            </a:r>
          </a:p>
          <a:p>
            <a:pPr lvl="1"/>
            <a:r>
              <a:rPr lang="en-US" sz="1600" b="0" dirty="0"/>
              <a:t>Data analysis and gravitational theory </a:t>
            </a:r>
          </a:p>
          <a:p>
            <a:pPr lvl="1"/>
            <a:r>
              <a:rPr lang="en-US" sz="1600" b="0" dirty="0"/>
              <a:t>Big Data technology and software</a:t>
            </a:r>
          </a:p>
          <a:p>
            <a:pPr lvl="1"/>
            <a:r>
              <a:rPr lang="en-US" sz="1600" b="0" dirty="0"/>
              <a:t>High-precision optical instruments</a:t>
            </a:r>
          </a:p>
          <a:p>
            <a:pPr lvl="1"/>
            <a:r>
              <a:rPr lang="en-US" sz="1600" b="0" dirty="0"/>
              <a:t>Radio astronomy</a:t>
            </a:r>
          </a:p>
          <a:p>
            <a:pPr lvl="1"/>
            <a:endParaRPr lang="en-US" sz="1800" dirty="0"/>
          </a:p>
          <a:p>
            <a:r>
              <a:rPr lang="en-US" sz="1600" dirty="0" err="1">
                <a:solidFill>
                  <a:srgbClr val="800000"/>
                </a:solidFill>
              </a:rPr>
              <a:t>Extrasolar</a:t>
            </a:r>
            <a:r>
              <a:rPr lang="en-US" sz="1600" dirty="0">
                <a:solidFill>
                  <a:srgbClr val="800000"/>
                </a:solidFill>
              </a:rPr>
              <a:t> planetary science</a:t>
            </a:r>
          </a:p>
          <a:p>
            <a:r>
              <a:rPr lang="en-US" sz="1600" dirty="0">
                <a:solidFill>
                  <a:srgbClr val="800000"/>
                </a:solidFill>
              </a:rPr>
              <a:t>Radio cosmology, neutral hydrogen and the transient Universe</a:t>
            </a:r>
            <a:endParaRPr lang="en-US" sz="1200" dirty="0">
              <a:solidFill>
                <a:srgbClr val="800000"/>
              </a:solidFill>
            </a:endParaRPr>
          </a:p>
          <a:p>
            <a:r>
              <a:rPr lang="en-US" sz="1600" dirty="0">
                <a:solidFill>
                  <a:srgbClr val="800000"/>
                </a:solidFill>
              </a:rPr>
              <a:t>Gravitational physics</a:t>
            </a:r>
          </a:p>
          <a:p>
            <a:r>
              <a:rPr lang="en-US" sz="1600" dirty="0">
                <a:solidFill>
                  <a:srgbClr val="800000"/>
                </a:solidFill>
              </a:rPr>
              <a:t>Galaxy evolution</a:t>
            </a:r>
          </a:p>
          <a:p>
            <a:endParaRPr lang="en-US" sz="1600" dirty="0">
              <a:solidFill>
                <a:srgbClr val="800000"/>
              </a:solidFill>
            </a:endParaRPr>
          </a:p>
          <a:p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5049737" y="897125"/>
            <a:ext cx="3747613" cy="42165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0" dirty="0"/>
              <a:t>Staff profile ~ 85 people:  </a:t>
            </a:r>
          </a:p>
          <a:p>
            <a:pPr lvl="1"/>
            <a:r>
              <a:rPr lang="en-US" sz="1200" b="0" dirty="0"/>
              <a:t>54 research and technical staff</a:t>
            </a:r>
          </a:p>
          <a:p>
            <a:pPr lvl="1"/>
            <a:r>
              <a:rPr lang="en-US" sz="1200" b="0" dirty="0"/>
              <a:t>2 admin</a:t>
            </a:r>
          </a:p>
          <a:p>
            <a:pPr lvl="1"/>
            <a:r>
              <a:rPr lang="en-US" sz="1200" b="0" dirty="0"/>
              <a:t>15-25 students</a:t>
            </a:r>
          </a:p>
          <a:p>
            <a:pPr lvl="1"/>
            <a:r>
              <a:rPr lang="en-US" sz="1200" b="0" dirty="0"/>
              <a:t>5 very active emeritus staff</a:t>
            </a:r>
          </a:p>
          <a:p>
            <a:r>
              <a:rPr lang="en-US" sz="1600" b="0" dirty="0"/>
              <a:t>Lords Bridge our own Radio Observatory just south of Cambridge </a:t>
            </a:r>
          </a:p>
          <a:p>
            <a:pPr lvl="1"/>
            <a:r>
              <a:rPr lang="en-US" sz="1200" b="0" dirty="0"/>
              <a:t>AMI Large Array (8-element interferometer)</a:t>
            </a:r>
          </a:p>
          <a:p>
            <a:pPr lvl="1"/>
            <a:r>
              <a:rPr lang="en-US" sz="1200" b="0" dirty="0"/>
              <a:t>AMI Small Array (10-element interferometer)</a:t>
            </a:r>
          </a:p>
          <a:p>
            <a:pPr lvl="1"/>
            <a:r>
              <a:rPr lang="en-US" sz="1200" b="0" dirty="0"/>
              <a:t>SKA  &amp; HERA Test ranges</a:t>
            </a:r>
          </a:p>
          <a:p>
            <a:pPr lvl="1"/>
            <a:r>
              <a:rPr lang="en-US" sz="1200" b="0" dirty="0" err="1"/>
              <a:t>eMERLIN</a:t>
            </a:r>
            <a:r>
              <a:rPr lang="en-US" sz="1200" b="0" dirty="0"/>
              <a:t> dish</a:t>
            </a:r>
          </a:p>
          <a:p>
            <a:r>
              <a:rPr lang="en-US" sz="1600" b="0" dirty="0"/>
              <a:t>Faculty contributing to the strategy</a:t>
            </a:r>
          </a:p>
          <a:p>
            <a:pPr lvl="1"/>
            <a:r>
              <a:rPr lang="en-US" sz="1200" b="0" dirty="0"/>
              <a:t>Paul Alexander (9)</a:t>
            </a:r>
          </a:p>
          <a:p>
            <a:pPr lvl="1"/>
            <a:r>
              <a:rPr lang="en-US" sz="1200" b="0" dirty="0"/>
              <a:t>Anthony </a:t>
            </a:r>
            <a:r>
              <a:rPr lang="en-US" sz="1200" b="0" dirty="0" err="1"/>
              <a:t>Lasenby</a:t>
            </a:r>
            <a:r>
              <a:rPr lang="en-US" sz="1200" b="0" dirty="0"/>
              <a:t> (3)</a:t>
            </a:r>
          </a:p>
          <a:p>
            <a:pPr lvl="1"/>
            <a:r>
              <a:rPr lang="en-US" sz="1200" b="0" dirty="0"/>
              <a:t>Roberto </a:t>
            </a:r>
            <a:r>
              <a:rPr lang="en-US" sz="1200" b="0" dirty="0" err="1"/>
              <a:t>Maiolino</a:t>
            </a:r>
            <a:endParaRPr lang="en-US" sz="1200" b="0" dirty="0"/>
          </a:p>
          <a:p>
            <a:pPr lvl="1"/>
            <a:r>
              <a:rPr lang="en-US" sz="1200" b="0" dirty="0"/>
              <a:t>Didier </a:t>
            </a:r>
            <a:r>
              <a:rPr lang="en-US" sz="1200" b="0" dirty="0" err="1"/>
              <a:t>Queloz</a:t>
            </a:r>
            <a:endParaRPr lang="en-US" sz="1200" b="0" dirty="0"/>
          </a:p>
          <a:p>
            <a:pPr lvl="1"/>
            <a:r>
              <a:rPr lang="en-US" sz="1200" b="0" dirty="0"/>
              <a:t>Dave </a:t>
            </a:r>
            <a:r>
              <a:rPr lang="en-US" sz="1200" b="0" dirty="0" err="1"/>
              <a:t>Buscher</a:t>
            </a:r>
            <a:endParaRPr lang="en-US" sz="1200" b="0" dirty="0"/>
          </a:p>
          <a:p>
            <a:pPr lvl="1"/>
            <a:r>
              <a:rPr lang="en-US" sz="1200" b="0" dirty="0"/>
              <a:t>Chris </a:t>
            </a:r>
            <a:r>
              <a:rPr lang="en-US" sz="1200" b="0" dirty="0" err="1"/>
              <a:t>Haniff</a:t>
            </a:r>
            <a:endParaRPr lang="en-US" sz="1200" b="0" dirty="0"/>
          </a:p>
          <a:p>
            <a:pPr lvl="1"/>
            <a:r>
              <a:rPr lang="en-US" sz="1200" b="0" dirty="0"/>
              <a:t>Mike Hobson</a:t>
            </a:r>
          </a:p>
          <a:p>
            <a:pPr lvl="1"/>
            <a:r>
              <a:rPr lang="en-US" sz="1200" b="0" dirty="0"/>
              <a:t>Richard Saunders (2)</a:t>
            </a:r>
          </a:p>
          <a:p>
            <a:pPr lvl="1"/>
            <a:r>
              <a:rPr lang="en-US" sz="1200" b="0" dirty="0"/>
              <a:t>Dave Green (8)</a:t>
            </a:r>
          </a:p>
        </p:txBody>
      </p:sp>
    </p:spTree>
    <p:extLst>
      <p:ext uri="{BB962C8B-B14F-4D97-AF65-F5344CB8AC3E}">
        <p14:creationId xmlns:p14="http://schemas.microsoft.com/office/powerpoint/2010/main" val="79287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641936-EB65-5145-950E-992FD7952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9D5E47-7DC3-E34F-94A7-A79EC531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29F3F6-BA07-F847-BBC1-75C3D4CDDAE7}"/>
              </a:ext>
            </a:extLst>
          </p:cNvPr>
          <p:cNvSpPr txBox="1"/>
          <p:nvPr/>
        </p:nvSpPr>
        <p:spPr>
          <a:xfrm>
            <a:off x="215901" y="76200"/>
            <a:ext cx="8391204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2424113" algn="l"/>
              </a:tabLst>
              <a:defRPr sz="3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eaLnBrk="0" hangingPunct="0"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dirty="0"/>
              <a:t>Cambridge skills in GW science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B5FFEA4-18A1-5245-B1DB-ABFB42BB5DF5}"/>
              </a:ext>
            </a:extLst>
          </p:cNvPr>
          <p:cNvSpPr txBox="1">
            <a:spLocks/>
          </p:cNvSpPr>
          <p:nvPr/>
        </p:nvSpPr>
        <p:spPr>
          <a:xfrm>
            <a:off x="427745" y="2408085"/>
            <a:ext cx="5074023" cy="29596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400" b="0" kern="0" dirty="0"/>
              <a:t>Specific aspects currently being worked on include neutron star equation of state (highly condensed matter!) plus tests of alternative gravity theories (DAMTP)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kern="0" dirty="0"/>
              <a:t>Use of data from Gaia satellite to detect coherent patterns of star movements due to gravitational waves from the merger of black holes at the centre of galaxies (Cavendish/IoA/DAMTP)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kern="0" dirty="0"/>
              <a:t>New Bayesian statistical methods for gravitational wave data analysis (Cavendish)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kern="0" dirty="0"/>
              <a:t>Use of Pulsar Timing Arrays for detection of very low frequency gravitational waves (Cavendish)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b="0" kern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9C7CB0BC-8E58-4745-955D-A3F80C697F03}"/>
              </a:ext>
            </a:extLst>
          </p:cNvPr>
          <p:cNvSpPr txBox="1">
            <a:spLocks/>
          </p:cNvSpPr>
          <p:nvPr/>
        </p:nvSpPr>
        <p:spPr>
          <a:xfrm>
            <a:off x="215902" y="970726"/>
            <a:ext cx="549333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DAMTP world leaders in gravitational physics theory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Cavendish strengths in statistical work plus gravitational theory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IOA strongly involved in electromagnetic </a:t>
            </a:r>
            <a:r>
              <a:rPr lang="en-GB" sz="1600" dirty="0" err="1"/>
              <a:t>followup</a:t>
            </a:r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8AAA13D-5256-6F44-8BF9-A4B89824213E}"/>
              </a:ext>
            </a:extLst>
          </p:cNvPr>
          <p:cNvSpPr txBox="1">
            <a:spLocks/>
          </p:cNvSpPr>
          <p:nvPr/>
        </p:nvSpPr>
        <p:spPr>
          <a:xfrm>
            <a:off x="215902" y="5149295"/>
            <a:ext cx="8766734" cy="76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However, Cambridge has no faculty involved in gravitational waves who are also full LIGO authors, or on science teams of any future experiments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669E54-8FB5-A34A-ABE7-2E646457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06" y="757076"/>
            <a:ext cx="2958556" cy="171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355D7-53A8-5D49-8F6E-DC57B1051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68" y="2588147"/>
            <a:ext cx="3394186" cy="2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35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ic1107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r="9048"/>
          <a:stretch/>
        </p:blipFill>
        <p:spPr>
          <a:xfrm rot="5400000">
            <a:off x="1142785" y="-1143214"/>
            <a:ext cx="6858429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9932" y="1201782"/>
            <a:ext cx="670139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Black holes, galaxy formation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and fundamental physics</a:t>
            </a:r>
          </a:p>
        </p:txBody>
      </p:sp>
    </p:spTree>
    <p:extLst>
      <p:ext uri="{BB962C8B-B14F-4D97-AF65-F5344CB8AC3E}">
        <p14:creationId xmlns:p14="http://schemas.microsoft.com/office/powerpoint/2010/main" val="342290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b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7411" r="2687" b="4679"/>
          <a:stretch/>
        </p:blipFill>
        <p:spPr>
          <a:xfrm rot="5400000">
            <a:off x="1142998" y="-1143001"/>
            <a:ext cx="6858002" cy="9144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719" y="237982"/>
            <a:ext cx="766733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Detection of the first stars and first galaxies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269" y="1119480"/>
            <a:ext cx="9071714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FFFF66"/>
                </a:solidFill>
              </a:rPr>
              <a:t>Properties of the very first galaxies,  which re-ionized the Universe</a:t>
            </a:r>
          </a:p>
          <a:p>
            <a:endParaRPr lang="en-US" sz="2000" b="1" dirty="0">
              <a:solidFill>
                <a:srgbClr val="FFFF66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FFFF66"/>
                </a:solidFill>
              </a:rPr>
              <a:t>Formation of the first heavy elements, first solid particles (dust grains)</a:t>
            </a:r>
          </a:p>
          <a:p>
            <a:r>
              <a:rPr lang="en-US" sz="2000" b="1" dirty="0">
                <a:solidFill>
                  <a:srgbClr val="FFFF66"/>
                </a:solidFill>
              </a:rPr>
              <a:t>	and first molecules in the Universe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FFFF66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FFFF66"/>
                </a:solidFill>
              </a:rPr>
              <a:t>Galaxy assembly and evolution across the cosmic epochs</a:t>
            </a:r>
          </a:p>
          <a:p>
            <a:r>
              <a:rPr lang="en-US" sz="2000" b="1" dirty="0">
                <a:solidFill>
                  <a:srgbClr val="FFFF66"/>
                </a:solidFill>
              </a:rPr>
              <a:t>	(galaxy merging </a:t>
            </a:r>
            <a:r>
              <a:rPr lang="en-US" sz="2000" b="1" dirty="0" err="1">
                <a:solidFill>
                  <a:srgbClr val="FFFF66"/>
                </a:solidFill>
              </a:rPr>
              <a:t>vs</a:t>
            </a:r>
            <a:r>
              <a:rPr lang="en-US" sz="2000" b="1" dirty="0">
                <a:solidFill>
                  <a:srgbClr val="FFFF66"/>
                </a:solidFill>
              </a:rPr>
              <a:t> smooth accretion)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FFFF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736" y="5235267"/>
            <a:ext cx="1749482" cy="1314970"/>
          </a:xfrm>
          <a:prstGeom prst="rect">
            <a:avLst/>
          </a:prstGeom>
        </p:spPr>
      </p:pic>
      <p:pic>
        <p:nvPicPr>
          <p:cNvPr id="7" name="Picture 6" descr="renske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2"/>
          <a:stretch/>
        </p:blipFill>
        <p:spPr>
          <a:xfrm>
            <a:off x="111036" y="5287930"/>
            <a:ext cx="2581849" cy="1081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17" y="4427427"/>
            <a:ext cx="474641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Discovery of regular disc rotation in a proto-galaxy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at z~7 </a:t>
            </a:r>
            <a:r>
              <a:rPr lang="en-US" sz="1600" dirty="0">
                <a:solidFill>
                  <a:schemeClr val="bg1"/>
                </a:solidFill>
              </a:rPr>
              <a:t>(age of Universe 6% of current age)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through detection of ionized carbon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19" y="6474789"/>
            <a:ext cx="1970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(Nature press release)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1807" y="3720958"/>
            <a:ext cx="305875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Accretion of molecular gas onto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 massive in the early Universe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614264" y="4288637"/>
            <a:ext cx="2616290" cy="1783461"/>
            <a:chOff x="6231903" y="3865324"/>
            <a:chExt cx="2616290" cy="1783461"/>
          </a:xfrm>
        </p:grpSpPr>
        <p:pic>
          <p:nvPicPr>
            <p:cNvPr id="11" name="Picture 10" descr="gin1.png"/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7649" r="2981" b="12706"/>
            <a:stretch/>
          </p:blipFill>
          <p:spPr>
            <a:xfrm>
              <a:off x="6231903" y="3865324"/>
              <a:ext cx="2616290" cy="178346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sp>
          <p:nvSpPr>
            <p:cNvPr id="13" name="Rectangle 12"/>
            <p:cNvSpPr/>
            <p:nvPr/>
          </p:nvSpPr>
          <p:spPr bwMode="auto">
            <a:xfrm>
              <a:off x="6676048" y="3913900"/>
              <a:ext cx="1533687" cy="24982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70362" y="3893082"/>
              <a:ext cx="13993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</a:rPr>
                <a:t>Carbon Monoxide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7703133" y="4163724"/>
              <a:ext cx="117975" cy="31227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>
              <a:stCxn id="14" idx="2"/>
            </p:cNvCxnSpPr>
            <p:nvPr/>
          </p:nvCxnSpPr>
          <p:spPr bwMode="auto">
            <a:xfrm flipH="1">
              <a:off x="7342265" y="4170081"/>
              <a:ext cx="227793" cy="1532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124239" y="5489176"/>
            <a:ext cx="814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</a:t>
            </a:r>
            <a:r>
              <a:rPr lang="en-US" sz="1100" baseline="30000" dirty="0"/>
              <a:t>+</a:t>
            </a:r>
            <a:r>
              <a:rPr lang="en-US" sz="1100" dirty="0"/>
              <a:t> 158</a:t>
            </a:r>
            <a:r>
              <a:rPr lang="en-US" sz="1100" dirty="0">
                <a:latin typeface="Symbol" charset="2"/>
                <a:cs typeface="Symbol" charset="2"/>
              </a:rPr>
              <a:t>m</a:t>
            </a:r>
            <a:r>
              <a:rPr lang="en-US" sz="11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222583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o1710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r="11005"/>
          <a:stretch/>
        </p:blipFill>
        <p:spPr>
          <a:xfrm>
            <a:off x="-55518" y="0"/>
            <a:ext cx="919951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23" y="83863"/>
            <a:ext cx="8008322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Supermassive Black Holes and Quasars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90118"/>
            <a:ext cx="8353569" cy="32932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Origin of Black Hole seeds in the early Universe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Contribution of accreting Black Holes (quasars) to the </a:t>
            </a:r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re</a:t>
            </a:r>
            <a:r>
              <a:rPr lang="en-US" b="1" dirty="0">
                <a:solidFill>
                  <a:srgbClr val="FFFFFF"/>
                </a:solidFill>
              </a:rPr>
              <a:t>-ionization </a:t>
            </a:r>
            <a:r>
              <a:rPr lang="en-US" b="1" dirty="0" smtClean="0">
                <a:solidFill>
                  <a:srgbClr val="FFFFFF"/>
                </a:solidFill>
              </a:rPr>
              <a:t>of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the </a:t>
            </a:r>
            <a:r>
              <a:rPr lang="en-US" b="1" dirty="0">
                <a:solidFill>
                  <a:srgbClr val="FFFFFF"/>
                </a:solidFill>
              </a:rPr>
              <a:t>Universe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Black Hole feedback on galaxy evolution:</a:t>
            </a:r>
          </a:p>
          <a:p>
            <a:pPr lvl="1"/>
            <a:r>
              <a:rPr lang="en-US" b="1" dirty="0">
                <a:solidFill>
                  <a:srgbClr val="FFFFFF"/>
                </a:solidFill>
              </a:rPr>
              <a:t>- Galaxy transformation: star forming </a:t>
            </a:r>
            <a:r>
              <a:rPr lang="en-US" sz="1400" b="1" dirty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FFFFFF"/>
                </a:solidFill>
              </a:rPr>
              <a:t> quiescent</a:t>
            </a:r>
          </a:p>
          <a:p>
            <a:pPr lvl="1"/>
            <a:r>
              <a:rPr lang="en-US" b="1" dirty="0">
                <a:solidFill>
                  <a:srgbClr val="FFFFFF"/>
                </a:solidFill>
              </a:rPr>
              <a:t>- Quasar-driven winds as birth site of new stars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(background Nature press release)</a:t>
            </a:r>
          </a:p>
        </p:txBody>
      </p:sp>
      <p:pic>
        <p:nvPicPr>
          <p:cNvPr id="9" name="Picture 8" descr="cii_spec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3" y="4018196"/>
            <a:ext cx="1656166" cy="1574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938" y="4219240"/>
            <a:ext cx="814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</a:t>
            </a:r>
            <a:r>
              <a:rPr lang="en-US" sz="1100" baseline="30000" dirty="0"/>
              <a:t>+</a:t>
            </a:r>
            <a:r>
              <a:rPr lang="en-US" sz="1100" dirty="0"/>
              <a:t> 158</a:t>
            </a:r>
            <a:r>
              <a:rPr lang="en-US" sz="1100" dirty="0">
                <a:latin typeface="Symbol" charset="2"/>
                <a:cs typeface="Symbol" charset="2"/>
              </a:rPr>
              <a:t>m</a:t>
            </a:r>
            <a:r>
              <a:rPr lang="en-US" sz="1100" dirty="0"/>
              <a:t>m</a:t>
            </a:r>
          </a:p>
          <a:p>
            <a:r>
              <a:rPr lang="en-US" sz="1100" dirty="0"/>
              <a:t>at z=6.4</a:t>
            </a:r>
          </a:p>
        </p:txBody>
      </p:sp>
      <p:pic>
        <p:nvPicPr>
          <p:cNvPr id="12" name="Picture 11" descr="tota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8262" y="5091931"/>
            <a:ext cx="1613649" cy="1757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385" y="5579390"/>
            <a:ext cx="1821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Giant high velocity</a:t>
            </a:r>
          </a:p>
          <a:p>
            <a:r>
              <a:rPr lang="en-US" sz="1400" dirty="0">
                <a:solidFill>
                  <a:srgbClr val="FFFFFF"/>
                </a:solidFill>
              </a:rPr>
              <a:t>outflow driven by</a:t>
            </a:r>
          </a:p>
          <a:p>
            <a:r>
              <a:rPr lang="en-US" sz="1400" dirty="0">
                <a:solidFill>
                  <a:srgbClr val="FFFFFF"/>
                </a:solidFill>
              </a:rPr>
              <a:t>one of the most</a:t>
            </a:r>
          </a:p>
          <a:p>
            <a:r>
              <a:rPr lang="en-US" sz="1400" dirty="0">
                <a:solidFill>
                  <a:srgbClr val="FFFFFF"/>
                </a:solidFill>
              </a:rPr>
              <a:t>powerful quasars</a:t>
            </a:r>
          </a:p>
          <a:p>
            <a:r>
              <a:rPr lang="en-US" sz="1400" dirty="0">
                <a:solidFill>
                  <a:srgbClr val="FFFFFF"/>
                </a:solidFill>
              </a:rPr>
              <a:t>in the early Universe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4856" y="5169687"/>
            <a:ext cx="6905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</a:t>
            </a:r>
            <a:r>
              <a:rPr lang="en-US" sz="1100" baseline="30000" dirty="0"/>
              <a:t>+</a:t>
            </a:r>
            <a:r>
              <a:rPr lang="en-US" sz="1100" dirty="0"/>
              <a:t> map</a:t>
            </a:r>
          </a:p>
          <a:p>
            <a:r>
              <a:rPr lang="en-US" sz="1100" dirty="0"/>
              <a:t>at z=6.4</a:t>
            </a:r>
          </a:p>
        </p:txBody>
      </p:sp>
    </p:spTree>
    <p:extLst>
      <p:ext uri="{BB962C8B-B14F-4D97-AF65-F5344CB8AC3E}">
        <p14:creationId xmlns:p14="http://schemas.microsoft.com/office/powerpoint/2010/main" val="2222142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22" y="77592"/>
            <a:ext cx="493093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/>
              <a:t>Fundamental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10605"/>
            <a:ext cx="56000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 Cosmic variation of fundamental constants</a:t>
            </a:r>
          </a:p>
          <a:p>
            <a:r>
              <a:rPr lang="en-US" sz="2000" b="1" dirty="0"/>
              <a:t>		(</a:t>
            </a:r>
            <a:r>
              <a:rPr lang="en-US" sz="2000" b="1" dirty="0" err="1"/>
              <a:t>m</a:t>
            </a:r>
            <a:r>
              <a:rPr lang="en-US" sz="2000" b="1" baseline="-25000" dirty="0" err="1"/>
              <a:t>p</a:t>
            </a:r>
            <a:r>
              <a:rPr lang="en-US" sz="2000" b="1" dirty="0"/>
              <a:t>/m</a:t>
            </a:r>
            <a:r>
              <a:rPr lang="en-US" sz="2000" b="1" baseline="-25000" dirty="0"/>
              <a:t>e </a:t>
            </a:r>
            <a:r>
              <a:rPr lang="en-US" sz="2000" b="1" dirty="0"/>
              <a:t>, </a:t>
            </a:r>
            <a:r>
              <a:rPr lang="en-US" sz="2000" b="1" dirty="0">
                <a:latin typeface="Symbol" charset="2"/>
                <a:cs typeface="Symbol" charset="2"/>
              </a:rPr>
              <a:t>a</a:t>
            </a:r>
            <a:r>
              <a:rPr lang="en-US" sz="2000" b="1" dirty="0"/>
              <a:t> = e</a:t>
            </a:r>
            <a:r>
              <a:rPr lang="en-US" sz="2000" b="1" baseline="30000" dirty="0"/>
              <a:t>-2</a:t>
            </a:r>
            <a:r>
              <a:rPr lang="en-US" sz="2000" b="1" dirty="0"/>
              <a:t>/4</a:t>
            </a:r>
            <a:r>
              <a:rPr lang="en-US" sz="2000" b="1" dirty="0">
                <a:latin typeface="Symbol" charset="2"/>
                <a:cs typeface="Symbol" charset="2"/>
              </a:rPr>
              <a:t>p</a:t>
            </a:r>
            <a:r>
              <a:rPr lang="en-US" sz="2000" b="1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r>
              <a:rPr lang="en-US" sz="2000" b="1" dirty="0"/>
              <a:t>- Mass of Dark Matter particles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r>
              <a:rPr lang="en-US" sz="2000" b="1" dirty="0"/>
              <a:t>- Nature of Dark Energy</a:t>
            </a:r>
          </a:p>
        </p:txBody>
      </p:sp>
      <p:pic>
        <p:nvPicPr>
          <p:cNvPr id="7" name="Picture 6" descr="cr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3" b="26744"/>
          <a:stretch/>
        </p:blipFill>
        <p:spPr>
          <a:xfrm>
            <a:off x="297402" y="3248863"/>
            <a:ext cx="3490698" cy="2504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402" y="2749597"/>
            <a:ext cx="32983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Direct, real-time measurement</a:t>
            </a:r>
          </a:p>
          <a:p>
            <a:r>
              <a:rPr lang="en-US" sz="1600" dirty="0"/>
              <a:t>of the acceleration of the Universe</a:t>
            </a:r>
          </a:p>
        </p:txBody>
      </p:sp>
      <p:pic>
        <p:nvPicPr>
          <p:cNvPr id="9" name="Picture 8" descr="shif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55" y="291460"/>
            <a:ext cx="3269269" cy="2059405"/>
          </a:xfrm>
          <a:prstGeom prst="rect">
            <a:avLst/>
          </a:prstGeom>
        </p:spPr>
      </p:pic>
      <p:pic>
        <p:nvPicPr>
          <p:cNvPr id="10" name="Picture 9" descr="d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06" y="2727368"/>
            <a:ext cx="4714118" cy="298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8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630" y="63544"/>
            <a:ext cx="6098495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The James Webb Space Telescope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The largest telescope in 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35" y="3239925"/>
            <a:ext cx="5373587" cy="317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Launch in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Cavendish part of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main spectrometer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NIRSpec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) team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access to 900 hours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of guaranteed observations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(equivalent to an investment of $200M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dedicated to the study of primeval galaxies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4" name="Picture 3" descr="nasa_symbol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183"/>
            <a:ext cx="992386" cy="806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40" y="6323840"/>
            <a:ext cx="1271484" cy="4584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5955207688_4ea5067725_b.jpg">
            <a:extLst>
              <a:ext uri="{FF2B5EF4-FFF2-40B4-BE49-F238E27FC236}">
                <a16:creationId xmlns:a16="http://schemas.microsoft.com/office/drawing/2014/main" xmlns="" id="{2EBD0D0D-16E2-4043-90AF-50164FBAE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08" y="1052514"/>
            <a:ext cx="2480454" cy="1649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D4E769-233C-4347-B4D8-4BD6D69AA606}"/>
              </a:ext>
            </a:extLst>
          </p:cNvPr>
          <p:cNvSpPr txBox="1"/>
          <p:nvPr/>
        </p:nvSpPr>
        <p:spPr>
          <a:xfrm>
            <a:off x="7360883" y="1052513"/>
            <a:ext cx="10853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</a:rPr>
              <a:t>NIRSpec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0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axy_history_revealed_by_the_Hubble_Space_Telescope_(GOODS-ERS2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4" t="51599" r="53819" b="460"/>
          <a:stretch/>
        </p:blipFill>
        <p:spPr bwMode="auto">
          <a:xfrm rot="16200000">
            <a:off x="26289" y="3485001"/>
            <a:ext cx="3387135" cy="306333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wst2x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1"/>
          <a:stretch/>
        </p:blipFill>
        <p:spPr bwMode="auto">
          <a:xfrm>
            <a:off x="3371119" y="3317804"/>
            <a:ext cx="3067365" cy="337855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682" y="3314283"/>
            <a:ext cx="1060679" cy="796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748" y="4185319"/>
            <a:ext cx="14285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Hubble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deep image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01714" y="3026644"/>
            <a:ext cx="2663472" cy="2130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0961" y="4755225"/>
            <a:ext cx="171315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James Webb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shallow image</a:t>
            </a:r>
          </a:p>
        </p:txBody>
      </p:sp>
      <p:pic>
        <p:nvPicPr>
          <p:cNvPr id="10" name="Picture 9" descr="JWST_spec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/>
          <a:stretch/>
        </p:blipFill>
        <p:spPr>
          <a:xfrm>
            <a:off x="4622894" y="265966"/>
            <a:ext cx="4521106" cy="298793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840813" y="646849"/>
            <a:ext cx="0" cy="183914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8624" y="1036081"/>
            <a:ext cx="155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Huge leap in</a:t>
            </a:r>
          </a:p>
          <a:p>
            <a:r>
              <a:rPr lang="en-US" sz="1800" b="1" dirty="0"/>
              <a:t>sensitivity!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CA7DE4-D545-9D47-B3F7-70749DA669A4}"/>
              </a:ext>
            </a:extLst>
          </p:cNvPr>
          <p:cNvSpPr txBox="1"/>
          <p:nvPr/>
        </p:nvSpPr>
        <p:spPr>
          <a:xfrm>
            <a:off x="181126" y="193700"/>
            <a:ext cx="4612160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Launch in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Cavendish part of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main spectrometer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NIRSpec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) team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access to 900 hours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of guaranteed observations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equivalent to an investment of $200M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dedicated to the study of primeval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galaxies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2575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t-brunier-nu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000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767" y="0"/>
            <a:ext cx="5126824" cy="1200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/>
              </a:rPr>
              <a:t>MOONS</a:t>
            </a:r>
            <a:r>
              <a:rPr lang="en-US" b="1" dirty="0">
                <a:solidFill>
                  <a:schemeClr val="bg1"/>
                </a:solidFill>
                <a:effectLst/>
              </a:rPr>
              <a:t>: the next generation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</a:rPr>
              <a:t>near-IR multi-object spectrograph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</a:rPr>
              <a:t>for the Very Large Telescope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6943" y="2796511"/>
            <a:ext cx="357847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Mapping and c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haracterizing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effectLst/>
              </a:rPr>
              <a:t>millions of galaxies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effectLst/>
              </a:rPr>
              <a:t>in the early Universe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3521" y="74018"/>
            <a:ext cx="3121918" cy="2031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- Cavendish: design and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assembly of cameras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+ science lead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	(Project Scientist)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- 300 Nights of Guaranteed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Observations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- First light 2021</a:t>
            </a:r>
          </a:p>
        </p:txBody>
      </p:sp>
      <p:pic>
        <p:nvPicPr>
          <p:cNvPr id="9" name="Picture 8" descr="ann1407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1" y="2631596"/>
            <a:ext cx="3706076" cy="231629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124916" y="4940952"/>
            <a:ext cx="2026409" cy="8882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650988" y="4968711"/>
            <a:ext cx="1165881" cy="85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68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t_1_cc_sm_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70" y="0"/>
            <a:ext cx="63604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Extremely Large Telescope (ELT)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2024 will be the largest optical / IR telescope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world (39m diameter)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7415" y="1205846"/>
            <a:ext cx="495873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Cavendish leading the UK participation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in HIRES, the high resolution </a:t>
            </a: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spectrograph+ </a:t>
            </a:r>
            <a:r>
              <a:rPr lang="en-US" sz="2000" b="1" dirty="0">
                <a:solidFill>
                  <a:srgbClr val="FFFF00"/>
                </a:solidFill>
              </a:rPr>
              <a:t>science </a:t>
            </a:r>
            <a:r>
              <a:rPr lang="en-US" sz="2000" b="1" dirty="0" smtClean="0">
                <a:solidFill>
                  <a:srgbClr val="FFFF00"/>
                </a:solidFill>
              </a:rPr>
              <a:t>lead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25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60350"/>
            <a:ext cx="8334375" cy="803275"/>
          </a:xfrm>
        </p:spPr>
        <p:txBody>
          <a:bodyPr/>
          <a:lstStyle/>
          <a:p>
            <a:r>
              <a:rPr lang="en-US" dirty="0"/>
              <a:t>Route: Optical 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2875"/>
            <a:ext cx="8346057" cy="489585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dirty="0"/>
              <a:t>the scientific aim is focussed on high-resolution spectroscopy for extra-solar planetary science and the signatures of the first stellar systems in the universe:</a:t>
            </a:r>
          </a:p>
          <a:p>
            <a:pPr lvl="1"/>
            <a:r>
              <a:rPr lang="en-GB" dirty="0"/>
              <a:t>Play a key role in MOONS: this is a common-user multi-object spectrograph for the VLT and will establish us as producing common-user instrumentation in addition to innovative optics</a:t>
            </a:r>
          </a:p>
          <a:p>
            <a:pPr lvl="1"/>
            <a:r>
              <a:rPr lang="en-GB" dirty="0"/>
              <a:t>Deliver HARPS-3 for the INT – demonstrate the ability to lead and deliver a full science instrument</a:t>
            </a:r>
          </a:p>
          <a:p>
            <a:pPr lvl="1"/>
            <a:r>
              <a:rPr lang="en-GB" dirty="0"/>
              <a:t>Establish a lead role in the E-ELT instrument </a:t>
            </a:r>
            <a:r>
              <a:rPr lang="en-GB" dirty="0" err="1"/>
              <a:t>HiRES</a:t>
            </a:r>
            <a:r>
              <a:rPr lang="en-GB" dirty="0"/>
              <a:t> with Cambridge leadership from </a:t>
            </a:r>
            <a:r>
              <a:rPr lang="en-GB" dirty="0" err="1"/>
              <a:t>Maiolino</a:t>
            </a:r>
            <a:r>
              <a:rPr lang="en-GB" dirty="0"/>
              <a:t>, </a:t>
            </a:r>
            <a:r>
              <a:rPr lang="en-GB" dirty="0" err="1"/>
              <a:t>Haenhelt</a:t>
            </a:r>
            <a:r>
              <a:rPr lang="en-GB" dirty="0"/>
              <a:t> and </a:t>
            </a:r>
            <a:r>
              <a:rPr lang="en-GB" dirty="0" err="1"/>
              <a:t>Queloz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Continue at the leading edge of instrumentation for optical interferometry</a:t>
            </a:r>
          </a:p>
          <a:p>
            <a:r>
              <a:rPr lang="en-GB" dirty="0"/>
              <a:t>The strategy has been in place for over 3 years and we have been fully successful in establishing the Group’s position in MOONS and the early work for </a:t>
            </a:r>
            <a:r>
              <a:rPr lang="en-GB" dirty="0" err="1"/>
              <a:t>HiRES</a:t>
            </a:r>
            <a:r>
              <a:rPr lang="en-GB" dirty="0"/>
              <a:t>.  Completing the new laboratory area is critical to this strategy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7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 descr="Capture d’écran 2016-05-09 à 17.0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8" y="232343"/>
            <a:ext cx="8864993" cy="6350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503" y="491687"/>
            <a:ext cx="7228910" cy="5211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Exoplanet Science</a:t>
            </a:r>
            <a:endParaRPr kumimoji="0" lang="en-GB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elvetica Neue Medium"/>
              <a:ea typeface="Helvetica Neue Medium"/>
              <a:cs typeface="Helvetica Neue Medium"/>
            </a:endParaRPr>
          </a:p>
          <a:p>
            <a:pPr marL="457200" marR="0" lvl="0" indent="-45720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How do planets form and evolve ?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	towards an universal model for planetary systems 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 </a:t>
            </a:r>
          </a:p>
          <a:p>
            <a:pPr marL="457200" marR="0" lvl="0" indent="-45720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How diverse are planetary systems ?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	Our Solar system in perspectives	</a:t>
            </a:r>
            <a:endParaRPr kumimoji="0" lang="en-GB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elvetica Neue Medium"/>
              <a:ea typeface="Helvetica Neue Medium"/>
              <a:cs typeface="Helvetica Neue Medium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	</a:t>
            </a:r>
          </a:p>
          <a:p>
            <a:pPr marL="457200" marR="0" lvl="0" indent="-45720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Is there life elsewhere ? 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	Understanding  the origin,  prevalence and  nature of life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</a:rPr>
              <a:t>	in the Universe. 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3992057"/>
      </p:ext>
    </p:extLst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60350"/>
            <a:ext cx="8334375" cy="803275"/>
          </a:xfrm>
        </p:spPr>
        <p:txBody>
          <a:bodyPr/>
          <a:lstStyle/>
          <a:p>
            <a:r>
              <a:rPr lang="en-US" dirty="0"/>
              <a:t>Route: Radio Astronomy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Our expertise in this area are two-fold:</a:t>
            </a:r>
          </a:p>
          <a:p>
            <a:pPr lvl="1"/>
            <a:r>
              <a:rPr lang="en-GB" b="1" dirty="0"/>
              <a:t>Overall system design of radio telescopes</a:t>
            </a:r>
            <a:endParaRPr lang="en-GB" dirty="0"/>
          </a:p>
          <a:p>
            <a:pPr lvl="1"/>
            <a:r>
              <a:rPr lang="en-GB" b="1" dirty="0"/>
              <a:t>World-leading antenna and front-end design: </a:t>
            </a:r>
            <a:r>
              <a:rPr lang="en-GB" dirty="0"/>
              <a:t>this activity in particular, is strengthened immensely by access to Lords Bridge and this leads the requirement to update the Lords Bridge facilities.</a:t>
            </a:r>
          </a:p>
          <a:p>
            <a:r>
              <a:rPr lang="en-GB" dirty="0"/>
              <a:t>This has been critical in establishing a leading role in the SKA and HERA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00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60350"/>
            <a:ext cx="8334375" cy="803275"/>
          </a:xfrm>
        </p:spPr>
        <p:txBody>
          <a:bodyPr/>
          <a:lstStyle/>
          <a:p>
            <a:r>
              <a:rPr lang="en-US" dirty="0"/>
              <a:t>Route: Centre for </a:t>
            </a:r>
            <a:r>
              <a:rPr lang="en-US" dirty="0" err="1"/>
              <a:t>Exascale</a:t>
            </a:r>
            <a:r>
              <a:rPr lang="en-US" dirty="0"/>
              <a:t>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1002570"/>
            <a:ext cx="8438132" cy="489585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sz="2100" dirty="0"/>
              <a:t>Exploit leadership in Bayesian statistics, expertise in data processing, and management of </a:t>
            </a:r>
            <a:r>
              <a:rPr lang="en-GB" sz="2100" dirty="0" err="1"/>
              <a:t>BigData</a:t>
            </a:r>
            <a:r>
              <a:rPr lang="en-GB" sz="2100" dirty="0"/>
              <a:t> to apply to various science areas.  This is a Cambridge-wide strength, but one in which we in the Cavendish lead:</a:t>
            </a:r>
            <a:r>
              <a:rPr lang="en-GB" sz="2300" dirty="0"/>
              <a:t/>
            </a:r>
            <a:br>
              <a:rPr lang="en-GB" sz="2300" dirty="0"/>
            </a:br>
            <a:endParaRPr lang="en-GB" sz="2300" dirty="0"/>
          </a:p>
          <a:p>
            <a:pPr lvl="1"/>
            <a:r>
              <a:rPr lang="en-GB" sz="1900" b="1" dirty="0">
                <a:solidFill>
                  <a:schemeClr val="accent6">
                    <a:lumMod val="75000"/>
                  </a:schemeClr>
                </a:solidFill>
              </a:rPr>
              <a:t>Leading the SKA Science Data Processor design</a:t>
            </a:r>
            <a:r>
              <a:rPr lang="en-GB" sz="1900" dirty="0">
                <a:solidFill>
                  <a:schemeClr val="accent6">
                    <a:lumMod val="75000"/>
                  </a:schemeClr>
                </a:solidFill>
              </a:rPr>
              <a:t>: the SKA is one of the main “Big Data” challenges for science in the coming decade and Cambridge leads the cutting-edge design work.  </a:t>
            </a:r>
          </a:p>
          <a:p>
            <a:pPr lvl="1"/>
            <a:r>
              <a:rPr lang="en-GB" sz="1900" b="1" dirty="0">
                <a:solidFill>
                  <a:schemeClr val="accent6">
                    <a:lumMod val="75000"/>
                  </a:schemeClr>
                </a:solidFill>
              </a:rPr>
              <a:t>Statistics and machine learning</a:t>
            </a:r>
            <a:r>
              <a:rPr lang="en-GB" sz="1900" dirty="0">
                <a:solidFill>
                  <a:schemeClr val="accent6">
                    <a:lumMod val="75000"/>
                  </a:schemeClr>
                </a:solidFill>
              </a:rPr>
              <a:t>: a major strength in Cambridge and the Cavendish especially in application of Bayesian approaches.  </a:t>
            </a:r>
          </a:p>
          <a:p>
            <a:pPr lvl="1"/>
            <a:r>
              <a:rPr lang="en-GB" sz="1900" b="1" dirty="0">
                <a:solidFill>
                  <a:schemeClr val="accent6">
                    <a:lumMod val="75000"/>
                  </a:schemeClr>
                </a:solidFill>
              </a:rPr>
              <a:t>Programming models and computer architecture</a:t>
            </a:r>
            <a:r>
              <a:rPr lang="en-GB" sz="1900" dirty="0">
                <a:solidFill>
                  <a:schemeClr val="accent6">
                    <a:lumMod val="75000"/>
                  </a:schemeClr>
                </a:solidFill>
              </a:rPr>
              <a:t>: strength across Cambridge – new C</a:t>
            </a:r>
            <a:r>
              <a:rPr lang="en-GB" sz="19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900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GB" sz="1900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sz="1900" dirty="0">
                <a:solidFill>
                  <a:schemeClr val="accent6">
                    <a:lumMod val="75000"/>
                  </a:schemeClr>
                </a:solidFill>
              </a:rPr>
              <a:t> IRC</a:t>
            </a:r>
          </a:p>
          <a:p>
            <a:pPr lvl="1"/>
            <a:r>
              <a:rPr lang="en-GB" sz="1900" b="1" dirty="0">
                <a:solidFill>
                  <a:schemeClr val="accent6">
                    <a:lumMod val="75000"/>
                  </a:schemeClr>
                </a:solidFill>
              </a:rPr>
              <a:t>Proven ability to deliver</a:t>
            </a:r>
            <a:r>
              <a:rPr lang="en-GB" sz="1900" dirty="0">
                <a:solidFill>
                  <a:schemeClr val="accent6">
                    <a:lumMod val="75000"/>
                  </a:schemeClr>
                </a:solidFill>
              </a:rPr>
              <a:t>: recent examples in Cambridge include Planck and GAIA.</a:t>
            </a:r>
            <a:r>
              <a:rPr lang="en-GB" sz="21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GB" sz="2100" dirty="0">
                <a:solidFill>
                  <a:schemeClr val="accent6">
                    <a:lumMod val="75000"/>
                  </a:schemeClr>
                </a:solidFill>
              </a:rPr>
            </a:br>
            <a:endParaRPr lang="en-GB" sz="21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1900" dirty="0"/>
              <a:t>Strategy is to create a Cambridge-wide activity which delivers research in this area directly and then deliver:</a:t>
            </a:r>
          </a:p>
          <a:p>
            <a:pPr lvl="1"/>
            <a:r>
              <a:rPr lang="en-GB" sz="1900" dirty="0"/>
              <a:t>SKA Regional centre (£1m/</a:t>
            </a:r>
            <a:r>
              <a:rPr lang="en-GB" sz="1900" dirty="0" err="1"/>
              <a:t>yr</a:t>
            </a:r>
            <a:r>
              <a:rPr lang="en-GB" sz="1900" dirty="0"/>
              <a:t> long term funding)</a:t>
            </a:r>
          </a:p>
          <a:p>
            <a:pPr lvl="1"/>
            <a:r>
              <a:rPr lang="en-GB" sz="1900" dirty="0"/>
              <a:t>Centre for JWST data analysis</a:t>
            </a:r>
          </a:p>
          <a:p>
            <a:pPr lvl="1"/>
            <a:r>
              <a:rPr lang="en-GB" sz="1900" dirty="0"/>
              <a:t>+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16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60350"/>
            <a:ext cx="8334375" cy="803275"/>
          </a:xfrm>
        </p:spPr>
        <p:txBody>
          <a:bodyPr/>
          <a:lstStyle/>
          <a:p>
            <a:r>
              <a:rPr lang="en-US" dirty="0"/>
              <a:t>Strategic Priorities – across Cambridge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77" y="977900"/>
            <a:ext cx="8438132" cy="4895850"/>
          </a:xfrm>
        </p:spPr>
        <p:txBody>
          <a:bodyPr>
            <a:normAutofit/>
          </a:bodyPr>
          <a:lstStyle/>
          <a:p>
            <a:pPr lvl="0"/>
            <a:r>
              <a:rPr lang="en-GB" sz="2000" dirty="0"/>
              <a:t>Coordination across Cambridge (AP, IoA, DAMTP) now very good with </a:t>
            </a:r>
            <a:r>
              <a:rPr lang="en-GB" sz="2000" dirty="0" err="1"/>
              <a:t>Kavli</a:t>
            </a:r>
            <a:r>
              <a:rPr lang="en-GB" sz="2000" dirty="0"/>
              <a:t> at the centre.  This must continue at all levels and be very joined up</a:t>
            </a:r>
            <a:endParaRPr lang="en-GB" sz="1600" dirty="0"/>
          </a:p>
          <a:p>
            <a:pPr lvl="0"/>
            <a:r>
              <a:rPr lang="en-GB" sz="2000" dirty="0"/>
              <a:t>Faculty positions in these areas:</a:t>
            </a: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Extra-solar planetary experimental 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Radio cosmology experimental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Galaxy evolution specialist in optical &amp; IR analysis</a:t>
            </a: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Gravitational wave to link to experiments</a:t>
            </a:r>
          </a:p>
          <a:p>
            <a:pPr lvl="1"/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Exascale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 astronomy and </a:t>
            </a:r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bayesian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 analysis</a:t>
            </a:r>
          </a:p>
          <a:p>
            <a:r>
              <a:rPr lang="en-GB" sz="2000" dirty="0"/>
              <a:t>Strategy seed funding availability:</a:t>
            </a:r>
          </a:p>
          <a:p>
            <a:pPr lvl="1"/>
            <a:r>
              <a:rPr lang="en-GB" sz="2000" dirty="0"/>
              <a:t>Ability to engage early can lead to significant advantage especially with US partners</a:t>
            </a:r>
          </a:p>
          <a:p>
            <a:r>
              <a:rPr lang="en-GB" sz="2000" dirty="0"/>
              <a:t>Support structure for technical staff and a good long-term career path</a:t>
            </a:r>
          </a:p>
          <a:p>
            <a:pPr lvl="1"/>
            <a:r>
              <a:rPr lang="en-GB" sz="2000" dirty="0"/>
              <a:t>Cross-school positions with </a:t>
            </a:r>
            <a:r>
              <a:rPr lang="en-GB" sz="2000" dirty="0" err="1"/>
              <a:t>SoT</a:t>
            </a:r>
            <a:r>
              <a:rPr lang="en-GB" sz="2000" dirty="0"/>
              <a:t> may be very attractive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33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60350"/>
            <a:ext cx="8334375" cy="803275"/>
          </a:xfrm>
        </p:spPr>
        <p:txBody>
          <a:bodyPr/>
          <a:lstStyle/>
          <a:p>
            <a:r>
              <a:rPr lang="en-US" dirty="0"/>
              <a:t>Strategic Priorities – returns and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1063625"/>
            <a:ext cx="8438132" cy="4895850"/>
          </a:xfrm>
        </p:spPr>
        <p:txBody>
          <a:bodyPr>
            <a:normAutofit/>
          </a:bodyPr>
          <a:lstStyle/>
          <a:p>
            <a:pPr lvl="0"/>
            <a:r>
              <a:rPr lang="en-GB" sz="2000" dirty="0"/>
              <a:t>Science is we think very much leading internationally and of very significant intellectual impact beyond traditional astronomy interests</a:t>
            </a:r>
          </a:p>
          <a:p>
            <a:pPr lvl="0"/>
            <a:r>
              <a:rPr lang="en-GB" sz="2000" dirty="0"/>
              <a:t>All areas are strongly supported by STFC and other sources with significant and proven grant income potential:</a:t>
            </a: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Extra-solar planetary science attracting significant non-RC income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Radio cosmology / SKA currently about £3m/</a:t>
            </a:r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yr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 real possibility of maintaining this until 2024 and beyond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lvl="1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JWST science case already </a:t>
            </a:r>
            <a:r>
              <a:rPr lang="en-GB" sz="1800" b="1">
                <a:solidFill>
                  <a:schemeClr val="accent6">
                    <a:lumMod val="75000"/>
                  </a:schemeClr>
                </a:solidFill>
              </a:rPr>
              <a:t>attracted </a:t>
            </a:r>
            <a:r>
              <a:rPr lang="en-GB" sz="1800" b="1" smtClean="0">
                <a:solidFill>
                  <a:schemeClr val="accent6">
                    <a:lumMod val="75000"/>
                  </a:schemeClr>
                </a:solidFill>
              </a:rPr>
              <a:t>£5m</a:t>
            </a: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Exascale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 astronomy and Bayesian analysis – strong interdisciplinary income potential (e.g. £1m Shell, £25m to CBD SRI from a commercial partner, significant income for University computing infrastructure, £10m over 18 months, 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92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4367" y="5805267"/>
            <a:ext cx="1229443" cy="308737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algn="ctr" defTabSz="410429"/>
            <a:r>
              <a:rPr lang="en-GB" sz="1400" i="1" kern="0" dirty="0">
                <a:solidFill>
                  <a:prstClr val="black"/>
                </a:solidFill>
                <a:latin typeface="Calibri"/>
                <a:sym typeface="Helvetica Light"/>
              </a:rPr>
              <a:t>Fressin+ 2013</a:t>
            </a:r>
          </a:p>
        </p:txBody>
      </p:sp>
      <p:pic>
        <p:nvPicPr>
          <p:cNvPr id="10" name="Picture 9" descr="HLTau_nr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4" y="548728"/>
            <a:ext cx="3432214" cy="3432214"/>
          </a:xfrm>
          <a:prstGeom prst="rect">
            <a:avLst/>
          </a:prstGeom>
        </p:spPr>
      </p:pic>
      <p:pic>
        <p:nvPicPr>
          <p:cNvPr id="4" name="Picture 3" descr="Screen Shot 2016-11-14 at 09.4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21" y="4096253"/>
            <a:ext cx="4753815" cy="2866655"/>
          </a:xfrm>
          <a:prstGeom prst="rect">
            <a:avLst/>
          </a:prstGeom>
        </p:spPr>
      </p:pic>
      <p:pic>
        <p:nvPicPr>
          <p:cNvPr id="5" name="Picture 4" descr="Screen Shot 2016-11-14 at 09.45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4" y="4365095"/>
            <a:ext cx="3127309" cy="2402864"/>
          </a:xfrm>
          <a:prstGeom prst="rect">
            <a:avLst/>
          </a:prstGeom>
        </p:spPr>
      </p:pic>
      <p:pic>
        <p:nvPicPr>
          <p:cNvPr id="12" name="Picture 11" descr="Screen Shot 2016-11-14 at 09.44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12" y="1040629"/>
            <a:ext cx="3535398" cy="27867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54" y="720166"/>
            <a:ext cx="2293878" cy="341911"/>
          </a:xfrm>
          <a:prstGeom prst="rect">
            <a:avLst/>
          </a:prstGeom>
          <a:solidFill>
            <a:srgbClr val="000000"/>
          </a:solidFill>
        </p:spPr>
        <p:txBody>
          <a:bodyPr wrap="none" lIns="64284" tIns="32142" rIns="64284" bIns="32142" rtlCol="0">
            <a:spAutoFit/>
          </a:bodyPr>
          <a:lstStyle/>
          <a:p>
            <a:pPr algn="ctr" defTabSz="410429"/>
            <a:r>
              <a:rPr lang="en-GB" sz="1800" kern="0" dirty="0">
                <a:solidFill>
                  <a:srgbClr val="FFFFFF"/>
                </a:solidFill>
                <a:latin typeface="Calibri"/>
                <a:sym typeface="Helvetica Light"/>
              </a:rPr>
              <a:t>Formation &amp; dynamics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2604" y="611591"/>
            <a:ext cx="2406088" cy="341911"/>
          </a:xfrm>
          <a:prstGeom prst="rect">
            <a:avLst/>
          </a:prstGeom>
          <a:solidFill>
            <a:srgbClr val="000000"/>
          </a:solidFill>
        </p:spPr>
        <p:txBody>
          <a:bodyPr wrap="none" lIns="64284" tIns="32142" rIns="64284" bIns="32142" rtlCol="0">
            <a:spAutoFit/>
          </a:bodyPr>
          <a:lstStyle/>
          <a:p>
            <a:pPr algn="ctr" defTabSz="410429"/>
            <a:r>
              <a:rPr lang="en-GB" sz="1800" kern="0" dirty="0">
                <a:solidFill>
                  <a:srgbClr val="FFFFFF"/>
                </a:solidFill>
                <a:latin typeface="Calibri"/>
                <a:sym typeface="Helvetica Light"/>
              </a:rPr>
              <a:t>Detection and structure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931" y="3930430"/>
            <a:ext cx="1311236" cy="341911"/>
          </a:xfrm>
          <a:prstGeom prst="rect">
            <a:avLst/>
          </a:prstGeom>
          <a:solidFill>
            <a:srgbClr val="000000"/>
          </a:solidFill>
        </p:spPr>
        <p:txBody>
          <a:bodyPr wrap="none" lIns="64284" tIns="32142" rIns="64284" bIns="32142" rtlCol="0">
            <a:spAutoFit/>
          </a:bodyPr>
          <a:lstStyle/>
          <a:p>
            <a:pPr algn="ctr" defTabSz="410429"/>
            <a:r>
              <a:rPr lang="en-GB" sz="1800" kern="0" dirty="0">
                <a:solidFill>
                  <a:srgbClr val="FFFFFF"/>
                </a:solidFill>
                <a:latin typeface="Calibri"/>
                <a:sym typeface="Helvetica Light"/>
              </a:rPr>
              <a:t>Atmosphere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0552" y="3934595"/>
            <a:ext cx="3055856" cy="341911"/>
          </a:xfrm>
          <a:prstGeom prst="rect">
            <a:avLst/>
          </a:prstGeom>
          <a:solidFill>
            <a:srgbClr val="000000"/>
          </a:solidFill>
        </p:spPr>
        <p:txBody>
          <a:bodyPr wrap="square" lIns="64284" tIns="32142" rIns="64284" bIns="32142" rtlCol="0">
            <a:spAutoFit/>
          </a:bodyPr>
          <a:lstStyle/>
          <a:p>
            <a:pPr algn="ctr" defTabSz="410429"/>
            <a:r>
              <a:rPr lang="en-GB" sz="1800" kern="0" dirty="0">
                <a:solidFill>
                  <a:srgbClr val="FFFFFF"/>
                </a:solidFill>
                <a:latin typeface="Calibri"/>
                <a:sym typeface="Helvetica Light"/>
              </a:rPr>
              <a:t>Habitability &amp; Universal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6787" y="52929"/>
            <a:ext cx="5201725" cy="495799"/>
          </a:xfrm>
          <a:prstGeom prst="rect">
            <a:avLst/>
          </a:prstGeom>
          <a:solidFill>
            <a:schemeClr val="tx1"/>
          </a:solidFill>
        </p:spPr>
        <p:txBody>
          <a:bodyPr wrap="none" lIns="64284" tIns="32142" rIns="64284" bIns="32142" rtlCol="0">
            <a:spAutoFit/>
          </a:bodyPr>
          <a:lstStyle/>
          <a:p>
            <a:pPr algn="ctr" defTabSz="410429"/>
            <a:r>
              <a:rPr lang="en-GB" sz="2800" kern="0" dirty="0">
                <a:solidFill>
                  <a:srgbClr val="FFFFFF"/>
                </a:solidFill>
                <a:latin typeface="Calibri"/>
                <a:sym typeface="Helvetica Light"/>
              </a:rPr>
              <a:t>Exoplanet Research at Cambridge </a:t>
            </a:r>
          </a:p>
        </p:txBody>
      </p:sp>
      <p:pic>
        <p:nvPicPr>
          <p:cNvPr id="18" name="Picture 17" descr="CERC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43" y="2834589"/>
            <a:ext cx="2827559" cy="1261664"/>
          </a:xfrm>
          <a:prstGeom prst="rect">
            <a:avLst/>
          </a:prstGeom>
          <a:ln w="50800">
            <a:solidFill>
              <a:schemeClr val="tx1">
                <a:alpha val="64000"/>
              </a:schemeClr>
            </a:solidFill>
          </a:ln>
          <a:effectLst>
            <a:glow rad="101600">
              <a:schemeClr val="tx1">
                <a:alpha val="23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895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58" y="112669"/>
            <a:ext cx="8055421" cy="926686"/>
          </a:xfrm>
          <a:prstGeom prst="rect">
            <a:avLst/>
          </a:prstGeom>
          <a:solidFill>
            <a:schemeClr val="tx1"/>
          </a:solidFill>
        </p:spPr>
        <p:txBody>
          <a:bodyPr wrap="square" lIns="64284" tIns="32142" rIns="64284" bIns="32142" rtlCol="0">
            <a:spAutoFit/>
          </a:bodyPr>
          <a:lstStyle/>
          <a:p>
            <a:pPr marL="0" marR="0" lvl="0" indent="0" algn="ctr" defTabSz="410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Instrumentation developments and related programs carried out at the Cavendish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8"/>
          <a:stretch/>
        </p:blipFill>
        <p:spPr>
          <a:xfrm>
            <a:off x="361373" y="1436051"/>
            <a:ext cx="2308797" cy="29700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1295" b="26821"/>
          <a:stretch/>
        </p:blipFill>
        <p:spPr>
          <a:xfrm>
            <a:off x="6017279" y="4074708"/>
            <a:ext cx="2803411" cy="196153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ngts_telesco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03" y="1280235"/>
            <a:ext cx="2685847" cy="15107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 descr="SPC Domes Dec. 2016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7" y="5397184"/>
            <a:ext cx="5050536" cy="105765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242125" y="1436051"/>
            <a:ext cx="162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NGTS – Paranal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(2016)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797" y="4781932"/>
            <a:ext cx="2227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SPECULOOS – Paranal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8501" y="1280235"/>
            <a:ext cx="2743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Earth twin discovery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Identification of Transiting Super-Earth &amp; Neptune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Measurement  of molecules in  atmosphere of small planets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Detection of Habitable planet on low mass stars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88501" y="4027668"/>
            <a:ext cx="2743591" cy="69479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88501" y="2988395"/>
            <a:ext cx="2743591" cy="88454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88501" y="2103853"/>
            <a:ext cx="2743591" cy="6871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8502" y="1280235"/>
            <a:ext cx="2241906" cy="47125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Elbow Connector 36"/>
          <p:cNvCxnSpPr>
            <a:stCxn id="32" idx="1"/>
            <a:endCxn id="5" idx="3"/>
          </p:cNvCxnSpPr>
          <p:nvPr/>
        </p:nvCxnSpPr>
        <p:spPr>
          <a:xfrm rot="10800000" flipV="1">
            <a:off x="2670170" y="1515861"/>
            <a:ext cx="418332" cy="1405192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9" idx="3"/>
            <a:endCxn id="7" idx="1"/>
          </p:cNvCxnSpPr>
          <p:nvPr/>
        </p:nvCxnSpPr>
        <p:spPr>
          <a:xfrm flipV="1">
            <a:off x="5832092" y="2035630"/>
            <a:ext cx="468211" cy="411809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449495" y="4327654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(2026)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1373" y="1457522"/>
            <a:ext cx="2308796" cy="646331"/>
          </a:xfrm>
          <a:prstGeom prst="rect">
            <a:avLst/>
          </a:prstGeom>
          <a:solidFill>
            <a:srgbClr val="1377BD"/>
          </a:solidFill>
        </p:spPr>
        <p:txBody>
          <a:bodyPr wrap="squar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HARPS3 Terra Hunting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(2020)</a:t>
            </a:r>
          </a:p>
        </p:txBody>
      </p:sp>
      <p:cxnSp>
        <p:nvCxnSpPr>
          <p:cNvPr id="47" name="Elbow Connector 46"/>
          <p:cNvCxnSpPr>
            <a:endCxn id="6" idx="0"/>
          </p:cNvCxnSpPr>
          <p:nvPr/>
        </p:nvCxnSpPr>
        <p:spPr>
          <a:xfrm>
            <a:off x="5832091" y="3418220"/>
            <a:ext cx="1586894" cy="656488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2947402" y="4703973"/>
            <a:ext cx="1426667" cy="658556"/>
          </a:xfrm>
          <a:custGeom>
            <a:avLst/>
            <a:gdLst>
              <a:gd name="connsiteX0" fmla="*/ 0 w 1426667"/>
              <a:gd name="connsiteY0" fmla="*/ 658556 h 658556"/>
              <a:gd name="connsiteX1" fmla="*/ 0 w 1426667"/>
              <a:gd name="connsiteY1" fmla="*/ 391997 h 658556"/>
              <a:gd name="connsiteX2" fmla="*/ 1426667 w 1426667"/>
              <a:gd name="connsiteY2" fmla="*/ 391997 h 658556"/>
              <a:gd name="connsiteX3" fmla="*/ 1410990 w 1426667"/>
              <a:gd name="connsiteY3" fmla="*/ 0 h 65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667" h="658556">
                <a:moveTo>
                  <a:pt x="0" y="658556"/>
                </a:moveTo>
                <a:lnTo>
                  <a:pt x="0" y="391997"/>
                </a:lnTo>
                <a:lnTo>
                  <a:pt x="1426667" y="391997"/>
                </a:lnTo>
                <a:lnTo>
                  <a:pt x="141099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4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ra-za-zemlj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39" b="13301"/>
          <a:stretch/>
        </p:blipFill>
        <p:spPr>
          <a:xfrm>
            <a:off x="-369779" y="-25442"/>
            <a:ext cx="10594982" cy="6889337"/>
          </a:xfrm>
          <a:prstGeom prst="rect">
            <a:avLst/>
          </a:prstGeom>
        </p:spPr>
      </p:pic>
      <p:pic>
        <p:nvPicPr>
          <p:cNvPr id="7" name="Spotlight-TESSMIT.jpg" descr="Spotlight-TESSMIT.jpg"/>
          <p:cNvPicPr>
            <a:picLocks noChangeAspect="1"/>
          </p:cNvPicPr>
          <p:nvPr/>
        </p:nvPicPr>
        <p:blipFill>
          <a:blip r:embed="rId4">
            <a:extLst/>
          </a:blip>
          <a:srcRect l="5255" t="11725" r="4101" b="43760"/>
          <a:stretch>
            <a:fillRect/>
          </a:stretch>
        </p:blipFill>
        <p:spPr>
          <a:xfrm>
            <a:off x="144692" y="264525"/>
            <a:ext cx="2603763" cy="1278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0978" extrusionOk="0">
                <a:moveTo>
                  <a:pt x="18739" y="0"/>
                </a:moveTo>
                <a:lnTo>
                  <a:pt x="17635" y="806"/>
                </a:lnTo>
                <a:cubicBezTo>
                  <a:pt x="17027" y="1249"/>
                  <a:pt x="16475" y="1677"/>
                  <a:pt x="16409" y="1757"/>
                </a:cubicBezTo>
                <a:cubicBezTo>
                  <a:pt x="16343" y="1838"/>
                  <a:pt x="16226" y="1919"/>
                  <a:pt x="16147" y="1937"/>
                </a:cubicBezTo>
                <a:cubicBezTo>
                  <a:pt x="16031" y="1964"/>
                  <a:pt x="14714" y="2890"/>
                  <a:pt x="14052" y="3413"/>
                </a:cubicBezTo>
                <a:cubicBezTo>
                  <a:pt x="13972" y="3476"/>
                  <a:pt x="13851" y="3706"/>
                  <a:pt x="13783" y="3923"/>
                </a:cubicBezTo>
                <a:cubicBezTo>
                  <a:pt x="13673" y="4271"/>
                  <a:pt x="13689" y="4383"/>
                  <a:pt x="13915" y="4850"/>
                </a:cubicBezTo>
                <a:cubicBezTo>
                  <a:pt x="14055" y="5141"/>
                  <a:pt x="14141" y="5466"/>
                  <a:pt x="14106" y="5578"/>
                </a:cubicBezTo>
                <a:cubicBezTo>
                  <a:pt x="13955" y="6060"/>
                  <a:pt x="13628" y="5679"/>
                  <a:pt x="12781" y="4030"/>
                </a:cubicBezTo>
                <a:lnTo>
                  <a:pt x="11881" y="2277"/>
                </a:lnTo>
                <a:lnTo>
                  <a:pt x="10743" y="1864"/>
                </a:lnTo>
                <a:cubicBezTo>
                  <a:pt x="10116" y="1637"/>
                  <a:pt x="9504" y="1448"/>
                  <a:pt x="9382" y="1447"/>
                </a:cubicBezTo>
                <a:cubicBezTo>
                  <a:pt x="9074" y="1443"/>
                  <a:pt x="7232" y="5263"/>
                  <a:pt x="7157" y="6064"/>
                </a:cubicBezTo>
                <a:cubicBezTo>
                  <a:pt x="7120" y="6446"/>
                  <a:pt x="7198" y="7146"/>
                  <a:pt x="7394" y="8200"/>
                </a:cubicBezTo>
                <a:cubicBezTo>
                  <a:pt x="7690" y="9793"/>
                  <a:pt x="7752" y="10581"/>
                  <a:pt x="7600" y="10768"/>
                </a:cubicBezTo>
                <a:cubicBezTo>
                  <a:pt x="7553" y="10825"/>
                  <a:pt x="7361" y="10909"/>
                  <a:pt x="7171" y="10958"/>
                </a:cubicBezTo>
                <a:cubicBezTo>
                  <a:pt x="6981" y="11006"/>
                  <a:pt x="6781" y="11102"/>
                  <a:pt x="6728" y="11166"/>
                </a:cubicBezTo>
                <a:cubicBezTo>
                  <a:pt x="6675" y="11231"/>
                  <a:pt x="6561" y="10932"/>
                  <a:pt x="6471" y="10506"/>
                </a:cubicBezTo>
                <a:cubicBezTo>
                  <a:pt x="6334" y="9851"/>
                  <a:pt x="6274" y="9748"/>
                  <a:pt x="6092" y="9836"/>
                </a:cubicBezTo>
                <a:cubicBezTo>
                  <a:pt x="5954" y="9903"/>
                  <a:pt x="5856" y="9843"/>
                  <a:pt x="5823" y="9671"/>
                </a:cubicBezTo>
                <a:cubicBezTo>
                  <a:pt x="5780" y="9452"/>
                  <a:pt x="5625" y="9513"/>
                  <a:pt x="4993" y="10001"/>
                </a:cubicBezTo>
                <a:cubicBezTo>
                  <a:pt x="4565" y="10331"/>
                  <a:pt x="3972" y="10767"/>
                  <a:pt x="3671" y="10967"/>
                </a:cubicBezTo>
                <a:cubicBezTo>
                  <a:pt x="3286" y="11223"/>
                  <a:pt x="3123" y="11427"/>
                  <a:pt x="3123" y="11657"/>
                </a:cubicBezTo>
                <a:cubicBezTo>
                  <a:pt x="3123" y="12105"/>
                  <a:pt x="2962" y="12264"/>
                  <a:pt x="2863" y="11914"/>
                </a:cubicBezTo>
                <a:cubicBezTo>
                  <a:pt x="2794" y="11670"/>
                  <a:pt x="2589" y="11771"/>
                  <a:pt x="1456" y="12589"/>
                </a:cubicBezTo>
                <a:cubicBezTo>
                  <a:pt x="726" y="13116"/>
                  <a:pt x="122" y="13557"/>
                  <a:pt x="115" y="13574"/>
                </a:cubicBezTo>
                <a:cubicBezTo>
                  <a:pt x="107" y="13592"/>
                  <a:pt x="71" y="14915"/>
                  <a:pt x="34" y="16512"/>
                </a:cubicBezTo>
                <a:cubicBezTo>
                  <a:pt x="-22" y="18918"/>
                  <a:pt x="-12" y="19396"/>
                  <a:pt x="95" y="19318"/>
                </a:cubicBezTo>
                <a:cubicBezTo>
                  <a:pt x="3191" y="17041"/>
                  <a:pt x="3223" y="17014"/>
                  <a:pt x="3172" y="16589"/>
                </a:cubicBezTo>
                <a:cubicBezTo>
                  <a:pt x="3105" y="16034"/>
                  <a:pt x="3269" y="15868"/>
                  <a:pt x="3431" y="16327"/>
                </a:cubicBezTo>
                <a:cubicBezTo>
                  <a:pt x="3558" y="16687"/>
                  <a:pt x="3605" y="16667"/>
                  <a:pt x="5101" y="15531"/>
                </a:cubicBezTo>
                <a:cubicBezTo>
                  <a:pt x="6341" y="14588"/>
                  <a:pt x="6628" y="14300"/>
                  <a:pt x="6589" y="14050"/>
                </a:cubicBezTo>
                <a:cubicBezTo>
                  <a:pt x="6558" y="13856"/>
                  <a:pt x="6635" y="13600"/>
                  <a:pt x="6797" y="13366"/>
                </a:cubicBezTo>
                <a:cubicBezTo>
                  <a:pt x="7052" y="12997"/>
                  <a:pt x="7054" y="12985"/>
                  <a:pt x="6890" y="12487"/>
                </a:cubicBezTo>
                <a:cubicBezTo>
                  <a:pt x="6667" y="11812"/>
                  <a:pt x="6712" y="11640"/>
                  <a:pt x="7213" y="11273"/>
                </a:cubicBezTo>
                <a:cubicBezTo>
                  <a:pt x="7815" y="10831"/>
                  <a:pt x="8032" y="10953"/>
                  <a:pt x="8263" y="11851"/>
                </a:cubicBezTo>
                <a:cubicBezTo>
                  <a:pt x="8499" y="12769"/>
                  <a:pt x="8456" y="13124"/>
                  <a:pt x="8121" y="12997"/>
                </a:cubicBezTo>
                <a:cubicBezTo>
                  <a:pt x="7909" y="12916"/>
                  <a:pt x="7876" y="12968"/>
                  <a:pt x="7876" y="13385"/>
                </a:cubicBezTo>
                <a:cubicBezTo>
                  <a:pt x="7876" y="14049"/>
                  <a:pt x="8206" y="14741"/>
                  <a:pt x="8826" y="15371"/>
                </a:cubicBezTo>
                <a:cubicBezTo>
                  <a:pt x="9319" y="15871"/>
                  <a:pt x="9353" y="15947"/>
                  <a:pt x="9411" y="16750"/>
                </a:cubicBezTo>
                <a:cubicBezTo>
                  <a:pt x="9563" y="18854"/>
                  <a:pt x="10214" y="20222"/>
                  <a:pt x="11345" y="20799"/>
                </a:cubicBezTo>
                <a:cubicBezTo>
                  <a:pt x="12915" y="21600"/>
                  <a:pt x="14986" y="19641"/>
                  <a:pt x="15883" y="16507"/>
                </a:cubicBezTo>
                <a:cubicBezTo>
                  <a:pt x="16604" y="13985"/>
                  <a:pt x="16422" y="10485"/>
                  <a:pt x="15506" y="9254"/>
                </a:cubicBezTo>
                <a:cubicBezTo>
                  <a:pt x="15360" y="9057"/>
                  <a:pt x="14965" y="8666"/>
                  <a:pt x="14627" y="8389"/>
                </a:cubicBezTo>
                <a:cubicBezTo>
                  <a:pt x="14289" y="8112"/>
                  <a:pt x="13982" y="7734"/>
                  <a:pt x="13944" y="7545"/>
                </a:cubicBezTo>
                <a:cubicBezTo>
                  <a:pt x="13800" y="6818"/>
                  <a:pt x="13859" y="6364"/>
                  <a:pt x="14133" y="6083"/>
                </a:cubicBezTo>
                <a:cubicBezTo>
                  <a:pt x="14389" y="5820"/>
                  <a:pt x="14420" y="5834"/>
                  <a:pt x="14757" y="6384"/>
                </a:cubicBezTo>
                <a:cubicBezTo>
                  <a:pt x="15068" y="6893"/>
                  <a:pt x="15140" y="6937"/>
                  <a:pt x="15349" y="6748"/>
                </a:cubicBezTo>
                <a:cubicBezTo>
                  <a:pt x="15548" y="6568"/>
                  <a:pt x="15627" y="6593"/>
                  <a:pt x="15829" y="6909"/>
                </a:cubicBezTo>
                <a:cubicBezTo>
                  <a:pt x="15962" y="7116"/>
                  <a:pt x="16099" y="7256"/>
                  <a:pt x="16132" y="7214"/>
                </a:cubicBezTo>
                <a:cubicBezTo>
                  <a:pt x="16166" y="7173"/>
                  <a:pt x="16758" y="6700"/>
                  <a:pt x="17449" y="6166"/>
                </a:cubicBezTo>
                <a:cubicBezTo>
                  <a:pt x="18165" y="5612"/>
                  <a:pt x="18698" y="5099"/>
                  <a:pt x="18685" y="4971"/>
                </a:cubicBezTo>
                <a:cubicBezTo>
                  <a:pt x="18672" y="4832"/>
                  <a:pt x="18763" y="4767"/>
                  <a:pt x="18930" y="4802"/>
                </a:cubicBezTo>
                <a:cubicBezTo>
                  <a:pt x="19213" y="4861"/>
                  <a:pt x="21578" y="3152"/>
                  <a:pt x="21537" y="2918"/>
                </a:cubicBezTo>
                <a:cubicBezTo>
                  <a:pt x="21524" y="2843"/>
                  <a:pt x="20890" y="2154"/>
                  <a:pt x="20127" y="1389"/>
                </a:cubicBezTo>
                <a:lnTo>
                  <a:pt x="18739" y="0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pic>
        <p:nvPicPr>
          <p:cNvPr id="9" name="jwst_2.jpeg" descr="jwst_2.jpeg"/>
          <p:cNvPicPr>
            <a:picLocks noChangeAspect="1"/>
          </p:cNvPicPr>
          <p:nvPr/>
        </p:nvPicPr>
        <p:blipFill>
          <a:blip r:embed="rId5">
            <a:extLst/>
          </a:blip>
          <a:srcRect l="6144" t="3124" r="5738" b="4117"/>
          <a:stretch>
            <a:fillRect/>
          </a:stretch>
        </p:blipFill>
        <p:spPr>
          <a:xfrm>
            <a:off x="4161937" y="353811"/>
            <a:ext cx="2410763" cy="2526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72" extrusionOk="0">
                <a:moveTo>
                  <a:pt x="12044" y="0"/>
                </a:moveTo>
                <a:cubicBezTo>
                  <a:pt x="12036" y="0"/>
                  <a:pt x="12029" y="14"/>
                  <a:pt x="12012" y="43"/>
                </a:cubicBezTo>
                <a:cubicBezTo>
                  <a:pt x="11992" y="77"/>
                  <a:pt x="11986" y="120"/>
                  <a:pt x="11999" y="141"/>
                </a:cubicBezTo>
                <a:cubicBezTo>
                  <a:pt x="12038" y="201"/>
                  <a:pt x="12101" y="118"/>
                  <a:pt x="12071" y="46"/>
                </a:cubicBezTo>
                <a:cubicBezTo>
                  <a:pt x="12059" y="16"/>
                  <a:pt x="12052" y="1"/>
                  <a:pt x="12044" y="0"/>
                </a:cubicBezTo>
                <a:close/>
                <a:moveTo>
                  <a:pt x="12099" y="298"/>
                </a:moveTo>
                <a:cubicBezTo>
                  <a:pt x="12096" y="306"/>
                  <a:pt x="12094" y="322"/>
                  <a:pt x="12094" y="346"/>
                </a:cubicBezTo>
                <a:cubicBezTo>
                  <a:pt x="12094" y="393"/>
                  <a:pt x="12101" y="412"/>
                  <a:pt x="12111" y="389"/>
                </a:cubicBezTo>
                <a:cubicBezTo>
                  <a:pt x="12121" y="365"/>
                  <a:pt x="12121" y="327"/>
                  <a:pt x="12111" y="303"/>
                </a:cubicBezTo>
                <a:cubicBezTo>
                  <a:pt x="12106" y="291"/>
                  <a:pt x="12102" y="290"/>
                  <a:pt x="12099" y="298"/>
                </a:cubicBezTo>
                <a:close/>
                <a:moveTo>
                  <a:pt x="12171" y="567"/>
                </a:moveTo>
                <a:cubicBezTo>
                  <a:pt x="12167" y="571"/>
                  <a:pt x="12165" y="583"/>
                  <a:pt x="12164" y="603"/>
                </a:cubicBezTo>
                <a:cubicBezTo>
                  <a:pt x="12162" y="640"/>
                  <a:pt x="12169" y="660"/>
                  <a:pt x="12181" y="648"/>
                </a:cubicBezTo>
                <a:cubicBezTo>
                  <a:pt x="12193" y="637"/>
                  <a:pt x="12197" y="607"/>
                  <a:pt x="12186" y="582"/>
                </a:cubicBezTo>
                <a:cubicBezTo>
                  <a:pt x="12180" y="568"/>
                  <a:pt x="12175" y="564"/>
                  <a:pt x="12171" y="567"/>
                </a:cubicBezTo>
                <a:close/>
                <a:moveTo>
                  <a:pt x="12246" y="815"/>
                </a:moveTo>
                <a:cubicBezTo>
                  <a:pt x="12239" y="807"/>
                  <a:pt x="12237" y="809"/>
                  <a:pt x="12236" y="820"/>
                </a:cubicBezTo>
                <a:cubicBezTo>
                  <a:pt x="12235" y="842"/>
                  <a:pt x="12244" y="884"/>
                  <a:pt x="12256" y="915"/>
                </a:cubicBezTo>
                <a:cubicBezTo>
                  <a:pt x="12269" y="946"/>
                  <a:pt x="12286" y="966"/>
                  <a:pt x="12294" y="958"/>
                </a:cubicBezTo>
                <a:cubicBezTo>
                  <a:pt x="12301" y="951"/>
                  <a:pt x="12293" y="908"/>
                  <a:pt x="12274" y="863"/>
                </a:cubicBezTo>
                <a:cubicBezTo>
                  <a:pt x="12264" y="840"/>
                  <a:pt x="12253" y="823"/>
                  <a:pt x="12246" y="815"/>
                </a:cubicBezTo>
                <a:close/>
                <a:moveTo>
                  <a:pt x="12316" y="1018"/>
                </a:moveTo>
                <a:cubicBezTo>
                  <a:pt x="12312" y="1021"/>
                  <a:pt x="12309" y="1033"/>
                  <a:pt x="12309" y="1053"/>
                </a:cubicBezTo>
                <a:cubicBezTo>
                  <a:pt x="12307" y="1090"/>
                  <a:pt x="12314" y="1110"/>
                  <a:pt x="12326" y="1099"/>
                </a:cubicBezTo>
                <a:cubicBezTo>
                  <a:pt x="12338" y="1087"/>
                  <a:pt x="12341" y="1057"/>
                  <a:pt x="12331" y="1032"/>
                </a:cubicBezTo>
                <a:cubicBezTo>
                  <a:pt x="12325" y="1018"/>
                  <a:pt x="12320" y="1014"/>
                  <a:pt x="12316" y="1018"/>
                </a:cubicBezTo>
                <a:close/>
                <a:moveTo>
                  <a:pt x="12351" y="1156"/>
                </a:moveTo>
                <a:cubicBezTo>
                  <a:pt x="12347" y="1160"/>
                  <a:pt x="12347" y="1171"/>
                  <a:pt x="12346" y="1192"/>
                </a:cubicBezTo>
                <a:cubicBezTo>
                  <a:pt x="12344" y="1228"/>
                  <a:pt x="12351" y="1248"/>
                  <a:pt x="12363" y="1237"/>
                </a:cubicBezTo>
                <a:cubicBezTo>
                  <a:pt x="12375" y="1225"/>
                  <a:pt x="12376" y="1195"/>
                  <a:pt x="12366" y="1170"/>
                </a:cubicBezTo>
                <a:cubicBezTo>
                  <a:pt x="12360" y="1156"/>
                  <a:pt x="12355" y="1152"/>
                  <a:pt x="12351" y="1156"/>
                </a:cubicBezTo>
                <a:close/>
                <a:moveTo>
                  <a:pt x="11812" y="1177"/>
                </a:moveTo>
                <a:cubicBezTo>
                  <a:pt x="11783" y="1177"/>
                  <a:pt x="11671" y="1232"/>
                  <a:pt x="11562" y="1299"/>
                </a:cubicBezTo>
                <a:cubicBezTo>
                  <a:pt x="11377" y="1412"/>
                  <a:pt x="11111" y="1533"/>
                  <a:pt x="11111" y="1506"/>
                </a:cubicBezTo>
                <a:cubicBezTo>
                  <a:pt x="11111" y="1488"/>
                  <a:pt x="10776" y="1660"/>
                  <a:pt x="10345" y="1899"/>
                </a:cubicBezTo>
                <a:cubicBezTo>
                  <a:pt x="10133" y="2016"/>
                  <a:pt x="9943" y="2111"/>
                  <a:pt x="9920" y="2111"/>
                </a:cubicBezTo>
                <a:cubicBezTo>
                  <a:pt x="9872" y="2111"/>
                  <a:pt x="9506" y="2281"/>
                  <a:pt x="9207" y="2443"/>
                </a:cubicBezTo>
                <a:cubicBezTo>
                  <a:pt x="9087" y="2507"/>
                  <a:pt x="8956" y="2575"/>
                  <a:pt x="8915" y="2593"/>
                </a:cubicBezTo>
                <a:cubicBezTo>
                  <a:pt x="8874" y="2610"/>
                  <a:pt x="8790" y="2664"/>
                  <a:pt x="8730" y="2712"/>
                </a:cubicBezTo>
                <a:cubicBezTo>
                  <a:pt x="8670" y="2760"/>
                  <a:pt x="8574" y="2810"/>
                  <a:pt x="8516" y="2824"/>
                </a:cubicBezTo>
                <a:cubicBezTo>
                  <a:pt x="8457" y="2837"/>
                  <a:pt x="8391" y="2861"/>
                  <a:pt x="8368" y="2879"/>
                </a:cubicBezTo>
                <a:cubicBezTo>
                  <a:pt x="8345" y="2896"/>
                  <a:pt x="8313" y="2906"/>
                  <a:pt x="8296" y="2902"/>
                </a:cubicBezTo>
                <a:cubicBezTo>
                  <a:pt x="8246" y="2891"/>
                  <a:pt x="8138" y="2943"/>
                  <a:pt x="7819" y="3124"/>
                </a:cubicBezTo>
                <a:cubicBezTo>
                  <a:pt x="7654" y="3218"/>
                  <a:pt x="7370" y="3356"/>
                  <a:pt x="7188" y="3431"/>
                </a:cubicBezTo>
                <a:cubicBezTo>
                  <a:pt x="7006" y="3507"/>
                  <a:pt x="6815" y="3597"/>
                  <a:pt x="6764" y="3631"/>
                </a:cubicBezTo>
                <a:cubicBezTo>
                  <a:pt x="6667" y="3696"/>
                  <a:pt x="5785" y="4122"/>
                  <a:pt x="5656" y="4165"/>
                </a:cubicBezTo>
                <a:cubicBezTo>
                  <a:pt x="5616" y="4179"/>
                  <a:pt x="5516" y="4226"/>
                  <a:pt x="5436" y="4272"/>
                </a:cubicBezTo>
                <a:cubicBezTo>
                  <a:pt x="5357" y="4319"/>
                  <a:pt x="4980" y="4509"/>
                  <a:pt x="4598" y="4692"/>
                </a:cubicBezTo>
                <a:cubicBezTo>
                  <a:pt x="3999" y="4979"/>
                  <a:pt x="3884" y="5045"/>
                  <a:pt x="3757" y="5190"/>
                </a:cubicBezTo>
                <a:cubicBezTo>
                  <a:pt x="3592" y="5376"/>
                  <a:pt x="3417" y="5669"/>
                  <a:pt x="3445" y="5712"/>
                </a:cubicBezTo>
                <a:cubicBezTo>
                  <a:pt x="3455" y="5727"/>
                  <a:pt x="3413" y="5773"/>
                  <a:pt x="3353" y="5814"/>
                </a:cubicBezTo>
                <a:cubicBezTo>
                  <a:pt x="3197" y="5920"/>
                  <a:pt x="3093" y="6134"/>
                  <a:pt x="3086" y="6364"/>
                </a:cubicBezTo>
                <a:cubicBezTo>
                  <a:pt x="3079" y="6573"/>
                  <a:pt x="3141" y="6862"/>
                  <a:pt x="3210" y="6941"/>
                </a:cubicBezTo>
                <a:cubicBezTo>
                  <a:pt x="3234" y="6968"/>
                  <a:pt x="3266" y="7110"/>
                  <a:pt x="3283" y="7258"/>
                </a:cubicBezTo>
                <a:cubicBezTo>
                  <a:pt x="3310" y="7498"/>
                  <a:pt x="3325" y="7537"/>
                  <a:pt x="3425" y="7618"/>
                </a:cubicBezTo>
                <a:cubicBezTo>
                  <a:pt x="3486" y="7667"/>
                  <a:pt x="3604" y="7727"/>
                  <a:pt x="3687" y="7751"/>
                </a:cubicBezTo>
                <a:cubicBezTo>
                  <a:pt x="3878" y="7806"/>
                  <a:pt x="4201" y="7943"/>
                  <a:pt x="4745" y="8204"/>
                </a:cubicBezTo>
                <a:cubicBezTo>
                  <a:pt x="4982" y="8317"/>
                  <a:pt x="5192" y="8409"/>
                  <a:pt x="5214" y="8409"/>
                </a:cubicBezTo>
                <a:cubicBezTo>
                  <a:pt x="5237" y="8409"/>
                  <a:pt x="5347" y="8457"/>
                  <a:pt x="5456" y="8514"/>
                </a:cubicBezTo>
                <a:cubicBezTo>
                  <a:pt x="5566" y="8570"/>
                  <a:pt x="5678" y="8617"/>
                  <a:pt x="5708" y="8618"/>
                </a:cubicBezTo>
                <a:cubicBezTo>
                  <a:pt x="5738" y="8620"/>
                  <a:pt x="5832" y="8655"/>
                  <a:pt x="5915" y="8697"/>
                </a:cubicBezTo>
                <a:cubicBezTo>
                  <a:pt x="6213" y="8846"/>
                  <a:pt x="6456" y="8957"/>
                  <a:pt x="6617" y="9019"/>
                </a:cubicBezTo>
                <a:cubicBezTo>
                  <a:pt x="6706" y="9053"/>
                  <a:pt x="6841" y="9117"/>
                  <a:pt x="6916" y="9162"/>
                </a:cubicBezTo>
                <a:cubicBezTo>
                  <a:pt x="6991" y="9206"/>
                  <a:pt x="7104" y="9252"/>
                  <a:pt x="7168" y="9264"/>
                </a:cubicBezTo>
                <a:cubicBezTo>
                  <a:pt x="7232" y="9276"/>
                  <a:pt x="7393" y="9343"/>
                  <a:pt x="7522" y="9412"/>
                </a:cubicBezTo>
                <a:cubicBezTo>
                  <a:pt x="7652" y="9481"/>
                  <a:pt x="7879" y="9579"/>
                  <a:pt x="8029" y="9631"/>
                </a:cubicBezTo>
                <a:cubicBezTo>
                  <a:pt x="8178" y="9683"/>
                  <a:pt x="8339" y="9757"/>
                  <a:pt x="8388" y="9793"/>
                </a:cubicBezTo>
                <a:cubicBezTo>
                  <a:pt x="8464" y="9848"/>
                  <a:pt x="8472" y="9865"/>
                  <a:pt x="8431" y="9912"/>
                </a:cubicBezTo>
                <a:cubicBezTo>
                  <a:pt x="8404" y="9943"/>
                  <a:pt x="8366" y="9967"/>
                  <a:pt x="8346" y="9967"/>
                </a:cubicBezTo>
                <a:cubicBezTo>
                  <a:pt x="8326" y="9967"/>
                  <a:pt x="8218" y="10005"/>
                  <a:pt x="8106" y="10050"/>
                </a:cubicBezTo>
                <a:cubicBezTo>
                  <a:pt x="7994" y="10096"/>
                  <a:pt x="7804" y="10168"/>
                  <a:pt x="7685" y="10210"/>
                </a:cubicBezTo>
                <a:cubicBezTo>
                  <a:pt x="7465" y="10287"/>
                  <a:pt x="7258" y="10360"/>
                  <a:pt x="7158" y="10398"/>
                </a:cubicBezTo>
                <a:cubicBezTo>
                  <a:pt x="7128" y="10410"/>
                  <a:pt x="7051" y="10449"/>
                  <a:pt x="6986" y="10486"/>
                </a:cubicBezTo>
                <a:cubicBezTo>
                  <a:pt x="6885" y="10545"/>
                  <a:pt x="6864" y="10547"/>
                  <a:pt x="6846" y="10503"/>
                </a:cubicBezTo>
                <a:cubicBezTo>
                  <a:pt x="6835" y="10475"/>
                  <a:pt x="6844" y="10404"/>
                  <a:pt x="6866" y="10343"/>
                </a:cubicBezTo>
                <a:cubicBezTo>
                  <a:pt x="6927" y="10176"/>
                  <a:pt x="6918" y="10063"/>
                  <a:pt x="6844" y="10077"/>
                </a:cubicBezTo>
                <a:cubicBezTo>
                  <a:pt x="6800" y="10085"/>
                  <a:pt x="6778" y="10129"/>
                  <a:pt x="6769" y="10229"/>
                </a:cubicBezTo>
                <a:cubicBezTo>
                  <a:pt x="6762" y="10307"/>
                  <a:pt x="6736" y="10448"/>
                  <a:pt x="6711" y="10541"/>
                </a:cubicBezTo>
                <a:cubicBezTo>
                  <a:pt x="6671" y="10697"/>
                  <a:pt x="6646" y="10723"/>
                  <a:pt x="6432" y="10856"/>
                </a:cubicBezTo>
                <a:cubicBezTo>
                  <a:pt x="6303" y="10936"/>
                  <a:pt x="6133" y="11049"/>
                  <a:pt x="6053" y="11106"/>
                </a:cubicBezTo>
                <a:cubicBezTo>
                  <a:pt x="5972" y="11163"/>
                  <a:pt x="5870" y="11222"/>
                  <a:pt x="5828" y="11237"/>
                </a:cubicBezTo>
                <a:cubicBezTo>
                  <a:pt x="5786" y="11252"/>
                  <a:pt x="5665" y="11324"/>
                  <a:pt x="5559" y="11397"/>
                </a:cubicBezTo>
                <a:cubicBezTo>
                  <a:pt x="5251" y="11604"/>
                  <a:pt x="4436" y="12114"/>
                  <a:pt x="4411" y="12114"/>
                </a:cubicBezTo>
                <a:cubicBezTo>
                  <a:pt x="4398" y="12114"/>
                  <a:pt x="4295" y="12178"/>
                  <a:pt x="4186" y="12257"/>
                </a:cubicBezTo>
                <a:cubicBezTo>
                  <a:pt x="4077" y="12336"/>
                  <a:pt x="3899" y="12446"/>
                  <a:pt x="3789" y="12502"/>
                </a:cubicBezTo>
                <a:cubicBezTo>
                  <a:pt x="3679" y="12559"/>
                  <a:pt x="3537" y="12651"/>
                  <a:pt x="3475" y="12707"/>
                </a:cubicBezTo>
                <a:cubicBezTo>
                  <a:pt x="3413" y="12763"/>
                  <a:pt x="3335" y="12814"/>
                  <a:pt x="3303" y="12819"/>
                </a:cubicBezTo>
                <a:cubicBezTo>
                  <a:pt x="3270" y="12824"/>
                  <a:pt x="3137" y="12904"/>
                  <a:pt x="3006" y="12998"/>
                </a:cubicBezTo>
                <a:cubicBezTo>
                  <a:pt x="2754" y="13178"/>
                  <a:pt x="2589" y="13281"/>
                  <a:pt x="2369" y="13393"/>
                </a:cubicBezTo>
                <a:cubicBezTo>
                  <a:pt x="2296" y="13431"/>
                  <a:pt x="2181" y="13509"/>
                  <a:pt x="2115" y="13567"/>
                </a:cubicBezTo>
                <a:cubicBezTo>
                  <a:pt x="2048" y="13625"/>
                  <a:pt x="1913" y="13711"/>
                  <a:pt x="1813" y="13760"/>
                </a:cubicBezTo>
                <a:cubicBezTo>
                  <a:pt x="1713" y="13809"/>
                  <a:pt x="1589" y="13889"/>
                  <a:pt x="1538" y="13934"/>
                </a:cubicBezTo>
                <a:cubicBezTo>
                  <a:pt x="1488" y="13980"/>
                  <a:pt x="1431" y="14015"/>
                  <a:pt x="1411" y="14015"/>
                </a:cubicBezTo>
                <a:cubicBezTo>
                  <a:pt x="1391" y="14015"/>
                  <a:pt x="1354" y="14037"/>
                  <a:pt x="1329" y="14060"/>
                </a:cubicBezTo>
                <a:cubicBezTo>
                  <a:pt x="1304" y="14084"/>
                  <a:pt x="1273" y="14103"/>
                  <a:pt x="1259" y="14103"/>
                </a:cubicBezTo>
                <a:cubicBezTo>
                  <a:pt x="1245" y="14104"/>
                  <a:pt x="1152" y="14162"/>
                  <a:pt x="1052" y="14232"/>
                </a:cubicBezTo>
                <a:cubicBezTo>
                  <a:pt x="870" y="14359"/>
                  <a:pt x="868" y="14357"/>
                  <a:pt x="862" y="14566"/>
                </a:cubicBezTo>
                <a:cubicBezTo>
                  <a:pt x="859" y="14691"/>
                  <a:pt x="833" y="14809"/>
                  <a:pt x="797" y="14861"/>
                </a:cubicBezTo>
                <a:cubicBezTo>
                  <a:pt x="764" y="14910"/>
                  <a:pt x="747" y="14975"/>
                  <a:pt x="760" y="15013"/>
                </a:cubicBezTo>
                <a:cubicBezTo>
                  <a:pt x="786" y="15093"/>
                  <a:pt x="716" y="15385"/>
                  <a:pt x="645" y="15490"/>
                </a:cubicBezTo>
                <a:cubicBezTo>
                  <a:pt x="618" y="15530"/>
                  <a:pt x="605" y="15585"/>
                  <a:pt x="615" y="15612"/>
                </a:cubicBezTo>
                <a:cubicBezTo>
                  <a:pt x="626" y="15638"/>
                  <a:pt x="602" y="15769"/>
                  <a:pt x="560" y="15902"/>
                </a:cubicBezTo>
                <a:cubicBezTo>
                  <a:pt x="519" y="16035"/>
                  <a:pt x="479" y="16191"/>
                  <a:pt x="473" y="16248"/>
                </a:cubicBezTo>
                <a:cubicBezTo>
                  <a:pt x="460" y="16384"/>
                  <a:pt x="378" y="16690"/>
                  <a:pt x="343" y="16734"/>
                </a:cubicBezTo>
                <a:cubicBezTo>
                  <a:pt x="328" y="16753"/>
                  <a:pt x="316" y="16821"/>
                  <a:pt x="316" y="16889"/>
                </a:cubicBezTo>
                <a:cubicBezTo>
                  <a:pt x="316" y="16956"/>
                  <a:pt x="294" y="17066"/>
                  <a:pt x="266" y="17132"/>
                </a:cubicBezTo>
                <a:cubicBezTo>
                  <a:pt x="238" y="17197"/>
                  <a:pt x="211" y="17322"/>
                  <a:pt x="206" y="17408"/>
                </a:cubicBezTo>
                <a:cubicBezTo>
                  <a:pt x="201" y="17494"/>
                  <a:pt x="182" y="17642"/>
                  <a:pt x="164" y="17737"/>
                </a:cubicBezTo>
                <a:cubicBezTo>
                  <a:pt x="145" y="17832"/>
                  <a:pt x="121" y="17957"/>
                  <a:pt x="111" y="18016"/>
                </a:cubicBezTo>
                <a:cubicBezTo>
                  <a:pt x="101" y="18074"/>
                  <a:pt x="67" y="18191"/>
                  <a:pt x="36" y="18273"/>
                </a:cubicBezTo>
                <a:cubicBezTo>
                  <a:pt x="-14" y="18409"/>
                  <a:pt x="-12" y="18431"/>
                  <a:pt x="41" y="18509"/>
                </a:cubicBezTo>
                <a:cubicBezTo>
                  <a:pt x="100" y="18595"/>
                  <a:pt x="169" y="18864"/>
                  <a:pt x="216" y="19190"/>
                </a:cubicBezTo>
                <a:cubicBezTo>
                  <a:pt x="230" y="19285"/>
                  <a:pt x="255" y="19410"/>
                  <a:pt x="273" y="19467"/>
                </a:cubicBezTo>
                <a:cubicBezTo>
                  <a:pt x="291" y="19524"/>
                  <a:pt x="315" y="19610"/>
                  <a:pt x="326" y="19657"/>
                </a:cubicBezTo>
                <a:cubicBezTo>
                  <a:pt x="336" y="19705"/>
                  <a:pt x="368" y="19830"/>
                  <a:pt x="398" y="19934"/>
                </a:cubicBezTo>
                <a:cubicBezTo>
                  <a:pt x="428" y="20038"/>
                  <a:pt x="453" y="20145"/>
                  <a:pt x="453" y="20172"/>
                </a:cubicBezTo>
                <a:cubicBezTo>
                  <a:pt x="453" y="20219"/>
                  <a:pt x="553" y="20310"/>
                  <a:pt x="605" y="20313"/>
                </a:cubicBezTo>
                <a:cubicBezTo>
                  <a:pt x="619" y="20313"/>
                  <a:pt x="656" y="20290"/>
                  <a:pt x="688" y="20260"/>
                </a:cubicBezTo>
                <a:cubicBezTo>
                  <a:pt x="730" y="20220"/>
                  <a:pt x="734" y="20189"/>
                  <a:pt x="708" y="20141"/>
                </a:cubicBezTo>
                <a:cubicBezTo>
                  <a:pt x="688" y="20106"/>
                  <a:pt x="670" y="20040"/>
                  <a:pt x="670" y="19993"/>
                </a:cubicBezTo>
                <a:cubicBezTo>
                  <a:pt x="670" y="19947"/>
                  <a:pt x="645" y="19841"/>
                  <a:pt x="613" y="19757"/>
                </a:cubicBezTo>
                <a:cubicBezTo>
                  <a:pt x="581" y="19674"/>
                  <a:pt x="550" y="19567"/>
                  <a:pt x="543" y="19519"/>
                </a:cubicBezTo>
                <a:cubicBezTo>
                  <a:pt x="536" y="19472"/>
                  <a:pt x="496" y="19324"/>
                  <a:pt x="455" y="19190"/>
                </a:cubicBezTo>
                <a:cubicBezTo>
                  <a:pt x="313" y="18723"/>
                  <a:pt x="300" y="18646"/>
                  <a:pt x="358" y="18590"/>
                </a:cubicBezTo>
                <a:cubicBezTo>
                  <a:pt x="405" y="18545"/>
                  <a:pt x="432" y="18552"/>
                  <a:pt x="575" y="18633"/>
                </a:cubicBezTo>
                <a:cubicBezTo>
                  <a:pt x="665" y="18683"/>
                  <a:pt x="780" y="18772"/>
                  <a:pt x="830" y="18833"/>
                </a:cubicBezTo>
                <a:cubicBezTo>
                  <a:pt x="907" y="18927"/>
                  <a:pt x="928" y="18936"/>
                  <a:pt x="977" y="18897"/>
                </a:cubicBezTo>
                <a:cubicBezTo>
                  <a:pt x="1052" y="18838"/>
                  <a:pt x="1049" y="18780"/>
                  <a:pt x="967" y="18709"/>
                </a:cubicBezTo>
                <a:cubicBezTo>
                  <a:pt x="893" y="18645"/>
                  <a:pt x="800" y="18392"/>
                  <a:pt x="832" y="18342"/>
                </a:cubicBezTo>
                <a:cubicBezTo>
                  <a:pt x="844" y="18325"/>
                  <a:pt x="948" y="18263"/>
                  <a:pt x="1062" y="18202"/>
                </a:cubicBezTo>
                <a:cubicBezTo>
                  <a:pt x="1176" y="18140"/>
                  <a:pt x="1338" y="18036"/>
                  <a:pt x="1424" y="17970"/>
                </a:cubicBezTo>
                <a:cubicBezTo>
                  <a:pt x="1509" y="17905"/>
                  <a:pt x="1602" y="17860"/>
                  <a:pt x="1631" y="17870"/>
                </a:cubicBezTo>
                <a:cubicBezTo>
                  <a:pt x="1659" y="17881"/>
                  <a:pt x="1727" y="17972"/>
                  <a:pt x="1781" y="18073"/>
                </a:cubicBezTo>
                <a:cubicBezTo>
                  <a:pt x="1834" y="18174"/>
                  <a:pt x="1929" y="18333"/>
                  <a:pt x="1993" y="18428"/>
                </a:cubicBezTo>
                <a:cubicBezTo>
                  <a:pt x="2056" y="18523"/>
                  <a:pt x="2151" y="18669"/>
                  <a:pt x="2205" y="18750"/>
                </a:cubicBezTo>
                <a:cubicBezTo>
                  <a:pt x="2258" y="18830"/>
                  <a:pt x="2369" y="18937"/>
                  <a:pt x="2449" y="18988"/>
                </a:cubicBezTo>
                <a:cubicBezTo>
                  <a:pt x="2553" y="19053"/>
                  <a:pt x="2589" y="19096"/>
                  <a:pt x="2572" y="19136"/>
                </a:cubicBezTo>
                <a:cubicBezTo>
                  <a:pt x="2499" y="19302"/>
                  <a:pt x="2448" y="19560"/>
                  <a:pt x="2477" y="19614"/>
                </a:cubicBezTo>
                <a:cubicBezTo>
                  <a:pt x="2494" y="19648"/>
                  <a:pt x="2537" y="19784"/>
                  <a:pt x="2572" y="19917"/>
                </a:cubicBezTo>
                <a:cubicBezTo>
                  <a:pt x="2606" y="20050"/>
                  <a:pt x="2656" y="20244"/>
                  <a:pt x="2684" y="20348"/>
                </a:cubicBezTo>
                <a:cubicBezTo>
                  <a:pt x="2712" y="20453"/>
                  <a:pt x="2744" y="20594"/>
                  <a:pt x="2754" y="20660"/>
                </a:cubicBezTo>
                <a:cubicBezTo>
                  <a:pt x="2787" y="20882"/>
                  <a:pt x="2814" y="21024"/>
                  <a:pt x="2849" y="21146"/>
                </a:cubicBezTo>
                <a:cubicBezTo>
                  <a:pt x="2867" y="21213"/>
                  <a:pt x="2881" y="21317"/>
                  <a:pt x="2881" y="21378"/>
                </a:cubicBezTo>
                <a:cubicBezTo>
                  <a:pt x="2881" y="21438"/>
                  <a:pt x="2906" y="21509"/>
                  <a:pt x="2936" y="21537"/>
                </a:cubicBezTo>
                <a:cubicBezTo>
                  <a:pt x="3002" y="21600"/>
                  <a:pt x="3126" y="21574"/>
                  <a:pt x="3153" y="21492"/>
                </a:cubicBezTo>
                <a:cubicBezTo>
                  <a:pt x="3164" y="21459"/>
                  <a:pt x="3147" y="21318"/>
                  <a:pt x="3116" y="21177"/>
                </a:cubicBezTo>
                <a:cubicBezTo>
                  <a:pt x="3036" y="20826"/>
                  <a:pt x="3034" y="20818"/>
                  <a:pt x="3026" y="20818"/>
                </a:cubicBezTo>
                <a:cubicBezTo>
                  <a:pt x="3022" y="20818"/>
                  <a:pt x="3014" y="20784"/>
                  <a:pt x="3008" y="20746"/>
                </a:cubicBezTo>
                <a:cubicBezTo>
                  <a:pt x="3003" y="20708"/>
                  <a:pt x="2973" y="20563"/>
                  <a:pt x="2941" y="20420"/>
                </a:cubicBezTo>
                <a:cubicBezTo>
                  <a:pt x="2840" y="19964"/>
                  <a:pt x="2816" y="19722"/>
                  <a:pt x="2869" y="19703"/>
                </a:cubicBezTo>
                <a:cubicBezTo>
                  <a:pt x="2943" y="19675"/>
                  <a:pt x="3176" y="19799"/>
                  <a:pt x="3320" y="19941"/>
                </a:cubicBezTo>
                <a:cubicBezTo>
                  <a:pt x="3420" y="20039"/>
                  <a:pt x="3461" y="20061"/>
                  <a:pt x="3487" y="20029"/>
                </a:cubicBezTo>
                <a:cubicBezTo>
                  <a:pt x="3592" y="19900"/>
                  <a:pt x="3562" y="19793"/>
                  <a:pt x="3363" y="19583"/>
                </a:cubicBezTo>
                <a:lnTo>
                  <a:pt x="3275" y="19493"/>
                </a:lnTo>
                <a:lnTo>
                  <a:pt x="3522" y="19295"/>
                </a:lnTo>
                <a:cubicBezTo>
                  <a:pt x="3782" y="19088"/>
                  <a:pt x="4094" y="18915"/>
                  <a:pt x="4149" y="18947"/>
                </a:cubicBezTo>
                <a:cubicBezTo>
                  <a:pt x="4166" y="18958"/>
                  <a:pt x="4180" y="19012"/>
                  <a:pt x="4179" y="19069"/>
                </a:cubicBezTo>
                <a:cubicBezTo>
                  <a:pt x="4175" y="19178"/>
                  <a:pt x="4272" y="19312"/>
                  <a:pt x="4356" y="19312"/>
                </a:cubicBezTo>
                <a:cubicBezTo>
                  <a:pt x="4383" y="19312"/>
                  <a:pt x="4449" y="19381"/>
                  <a:pt x="4503" y="19467"/>
                </a:cubicBezTo>
                <a:cubicBezTo>
                  <a:pt x="4568" y="19569"/>
                  <a:pt x="4646" y="19637"/>
                  <a:pt x="4730" y="19669"/>
                </a:cubicBezTo>
                <a:cubicBezTo>
                  <a:pt x="4850" y="19715"/>
                  <a:pt x="5192" y="19861"/>
                  <a:pt x="5374" y="19943"/>
                </a:cubicBezTo>
                <a:cubicBezTo>
                  <a:pt x="5418" y="19963"/>
                  <a:pt x="5579" y="20101"/>
                  <a:pt x="5731" y="20251"/>
                </a:cubicBezTo>
                <a:cubicBezTo>
                  <a:pt x="5891" y="20408"/>
                  <a:pt x="6023" y="20512"/>
                  <a:pt x="6048" y="20498"/>
                </a:cubicBezTo>
                <a:cubicBezTo>
                  <a:pt x="6173" y="20427"/>
                  <a:pt x="6730" y="20007"/>
                  <a:pt x="6886" y="19865"/>
                </a:cubicBezTo>
                <a:cubicBezTo>
                  <a:pt x="6986" y="19774"/>
                  <a:pt x="7122" y="19669"/>
                  <a:pt x="7188" y="19631"/>
                </a:cubicBezTo>
                <a:cubicBezTo>
                  <a:pt x="7254" y="19594"/>
                  <a:pt x="7409" y="19470"/>
                  <a:pt x="7532" y="19357"/>
                </a:cubicBezTo>
                <a:cubicBezTo>
                  <a:pt x="7656" y="19245"/>
                  <a:pt x="7834" y="19103"/>
                  <a:pt x="7927" y="19043"/>
                </a:cubicBezTo>
                <a:cubicBezTo>
                  <a:pt x="8019" y="18982"/>
                  <a:pt x="8208" y="18836"/>
                  <a:pt x="8346" y="18716"/>
                </a:cubicBezTo>
                <a:cubicBezTo>
                  <a:pt x="8484" y="18597"/>
                  <a:pt x="8666" y="18452"/>
                  <a:pt x="8753" y="18394"/>
                </a:cubicBezTo>
                <a:cubicBezTo>
                  <a:pt x="8839" y="18337"/>
                  <a:pt x="9000" y="18210"/>
                  <a:pt x="9112" y="18113"/>
                </a:cubicBezTo>
                <a:cubicBezTo>
                  <a:pt x="9224" y="18016"/>
                  <a:pt x="9404" y="17873"/>
                  <a:pt x="9514" y="17792"/>
                </a:cubicBezTo>
                <a:cubicBezTo>
                  <a:pt x="9623" y="17711"/>
                  <a:pt x="9836" y="17544"/>
                  <a:pt x="9985" y="17422"/>
                </a:cubicBezTo>
                <a:cubicBezTo>
                  <a:pt x="10377" y="17105"/>
                  <a:pt x="10897" y="16693"/>
                  <a:pt x="11176" y="16479"/>
                </a:cubicBezTo>
                <a:cubicBezTo>
                  <a:pt x="11308" y="16377"/>
                  <a:pt x="11524" y="16205"/>
                  <a:pt x="11652" y="16098"/>
                </a:cubicBezTo>
                <a:cubicBezTo>
                  <a:pt x="12315" y="15543"/>
                  <a:pt x="12482" y="15452"/>
                  <a:pt x="13050" y="15333"/>
                </a:cubicBezTo>
                <a:cubicBezTo>
                  <a:pt x="13209" y="15299"/>
                  <a:pt x="13534" y="15223"/>
                  <a:pt x="13773" y="15164"/>
                </a:cubicBezTo>
                <a:cubicBezTo>
                  <a:pt x="14012" y="15105"/>
                  <a:pt x="14240" y="15051"/>
                  <a:pt x="14280" y="15044"/>
                </a:cubicBezTo>
                <a:cubicBezTo>
                  <a:pt x="14320" y="15038"/>
                  <a:pt x="14489" y="14991"/>
                  <a:pt x="14654" y="14940"/>
                </a:cubicBezTo>
                <a:cubicBezTo>
                  <a:pt x="14820" y="14889"/>
                  <a:pt x="14992" y="14846"/>
                  <a:pt x="15036" y="14847"/>
                </a:cubicBezTo>
                <a:cubicBezTo>
                  <a:pt x="15080" y="14847"/>
                  <a:pt x="15286" y="14885"/>
                  <a:pt x="15495" y="14932"/>
                </a:cubicBezTo>
                <a:cubicBezTo>
                  <a:pt x="15704" y="14980"/>
                  <a:pt x="15942" y="15029"/>
                  <a:pt x="16022" y="15040"/>
                </a:cubicBezTo>
                <a:cubicBezTo>
                  <a:pt x="16428" y="15095"/>
                  <a:pt x="16812" y="15163"/>
                  <a:pt x="17072" y="15223"/>
                </a:cubicBezTo>
                <a:cubicBezTo>
                  <a:pt x="17366" y="15291"/>
                  <a:pt x="17808" y="15351"/>
                  <a:pt x="17941" y="15342"/>
                </a:cubicBezTo>
                <a:cubicBezTo>
                  <a:pt x="17981" y="15340"/>
                  <a:pt x="18101" y="15282"/>
                  <a:pt x="18208" y="15214"/>
                </a:cubicBezTo>
                <a:cubicBezTo>
                  <a:pt x="18314" y="15145"/>
                  <a:pt x="18422" y="15090"/>
                  <a:pt x="18447" y="15090"/>
                </a:cubicBezTo>
                <a:cubicBezTo>
                  <a:pt x="18473" y="15090"/>
                  <a:pt x="18515" y="15065"/>
                  <a:pt x="18542" y="15035"/>
                </a:cubicBezTo>
                <a:cubicBezTo>
                  <a:pt x="18568" y="15004"/>
                  <a:pt x="18691" y="14914"/>
                  <a:pt x="18811" y="14837"/>
                </a:cubicBezTo>
                <a:cubicBezTo>
                  <a:pt x="18932" y="14760"/>
                  <a:pt x="19037" y="14692"/>
                  <a:pt x="19046" y="14685"/>
                </a:cubicBezTo>
                <a:cubicBezTo>
                  <a:pt x="19055" y="14678"/>
                  <a:pt x="19043" y="14656"/>
                  <a:pt x="19021" y="14635"/>
                </a:cubicBezTo>
                <a:cubicBezTo>
                  <a:pt x="18978" y="14594"/>
                  <a:pt x="18780" y="14551"/>
                  <a:pt x="18377" y="14499"/>
                </a:cubicBezTo>
                <a:cubicBezTo>
                  <a:pt x="17720" y="14413"/>
                  <a:pt x="17372" y="14363"/>
                  <a:pt x="17339" y="14344"/>
                </a:cubicBezTo>
                <a:cubicBezTo>
                  <a:pt x="17298" y="14319"/>
                  <a:pt x="17316" y="14243"/>
                  <a:pt x="17364" y="14239"/>
                </a:cubicBezTo>
                <a:cubicBezTo>
                  <a:pt x="17399" y="14236"/>
                  <a:pt x="17529" y="14188"/>
                  <a:pt x="17743" y="14101"/>
                </a:cubicBezTo>
                <a:cubicBezTo>
                  <a:pt x="17813" y="14073"/>
                  <a:pt x="17998" y="14029"/>
                  <a:pt x="18155" y="14001"/>
                </a:cubicBezTo>
                <a:cubicBezTo>
                  <a:pt x="18313" y="13973"/>
                  <a:pt x="18450" y="13941"/>
                  <a:pt x="18460" y="13932"/>
                </a:cubicBezTo>
                <a:cubicBezTo>
                  <a:pt x="18469" y="13923"/>
                  <a:pt x="18507" y="13929"/>
                  <a:pt x="18544" y="13948"/>
                </a:cubicBezTo>
                <a:cubicBezTo>
                  <a:pt x="18582" y="13967"/>
                  <a:pt x="18853" y="14015"/>
                  <a:pt x="19148" y="14051"/>
                </a:cubicBezTo>
                <a:cubicBezTo>
                  <a:pt x="19444" y="14087"/>
                  <a:pt x="19791" y="14139"/>
                  <a:pt x="19919" y="14168"/>
                </a:cubicBezTo>
                <a:cubicBezTo>
                  <a:pt x="20048" y="14196"/>
                  <a:pt x="20226" y="14233"/>
                  <a:pt x="20316" y="14249"/>
                </a:cubicBezTo>
                <a:cubicBezTo>
                  <a:pt x="20406" y="14264"/>
                  <a:pt x="20474" y="14292"/>
                  <a:pt x="20468" y="14311"/>
                </a:cubicBezTo>
                <a:cubicBezTo>
                  <a:pt x="20458" y="14346"/>
                  <a:pt x="20395" y="14349"/>
                  <a:pt x="19989" y="14330"/>
                </a:cubicBezTo>
                <a:cubicBezTo>
                  <a:pt x="19653" y="14314"/>
                  <a:pt x="19621" y="14320"/>
                  <a:pt x="19635" y="14389"/>
                </a:cubicBezTo>
                <a:cubicBezTo>
                  <a:pt x="19645" y="14441"/>
                  <a:pt x="19737" y="14456"/>
                  <a:pt x="20279" y="14511"/>
                </a:cubicBezTo>
                <a:cubicBezTo>
                  <a:pt x="21206" y="14604"/>
                  <a:pt x="21342" y="14604"/>
                  <a:pt x="21452" y="14506"/>
                </a:cubicBezTo>
                <a:cubicBezTo>
                  <a:pt x="21576" y="14394"/>
                  <a:pt x="21586" y="14293"/>
                  <a:pt x="21506" y="13989"/>
                </a:cubicBezTo>
                <a:cubicBezTo>
                  <a:pt x="21469" y="13844"/>
                  <a:pt x="21422" y="13647"/>
                  <a:pt x="21404" y="13551"/>
                </a:cubicBezTo>
                <a:cubicBezTo>
                  <a:pt x="21324" y="13114"/>
                  <a:pt x="21295" y="12942"/>
                  <a:pt x="21257" y="12683"/>
                </a:cubicBezTo>
                <a:cubicBezTo>
                  <a:pt x="21234" y="12531"/>
                  <a:pt x="21194" y="12314"/>
                  <a:pt x="21167" y="12200"/>
                </a:cubicBezTo>
                <a:cubicBezTo>
                  <a:pt x="21140" y="12085"/>
                  <a:pt x="21099" y="11899"/>
                  <a:pt x="21075" y="11785"/>
                </a:cubicBezTo>
                <a:cubicBezTo>
                  <a:pt x="20986" y="11371"/>
                  <a:pt x="20933" y="11246"/>
                  <a:pt x="20838" y="11246"/>
                </a:cubicBezTo>
                <a:cubicBezTo>
                  <a:pt x="20726" y="11246"/>
                  <a:pt x="20726" y="11297"/>
                  <a:pt x="20840" y="11744"/>
                </a:cubicBezTo>
                <a:cubicBezTo>
                  <a:pt x="20889" y="11937"/>
                  <a:pt x="20971" y="12290"/>
                  <a:pt x="21022" y="12528"/>
                </a:cubicBezTo>
                <a:cubicBezTo>
                  <a:pt x="21074" y="12766"/>
                  <a:pt x="21149" y="13077"/>
                  <a:pt x="21187" y="13219"/>
                </a:cubicBezTo>
                <a:cubicBezTo>
                  <a:pt x="21225" y="13362"/>
                  <a:pt x="21266" y="13622"/>
                  <a:pt x="21279" y="13794"/>
                </a:cubicBezTo>
                <a:cubicBezTo>
                  <a:pt x="21299" y="14053"/>
                  <a:pt x="21294" y="14112"/>
                  <a:pt x="21247" y="14149"/>
                </a:cubicBezTo>
                <a:cubicBezTo>
                  <a:pt x="21201" y="14185"/>
                  <a:pt x="21174" y="14185"/>
                  <a:pt x="21105" y="14141"/>
                </a:cubicBezTo>
                <a:cubicBezTo>
                  <a:pt x="21023" y="14091"/>
                  <a:pt x="20484" y="13996"/>
                  <a:pt x="19790" y="13910"/>
                </a:cubicBezTo>
                <a:cubicBezTo>
                  <a:pt x="19416" y="13864"/>
                  <a:pt x="19286" y="13823"/>
                  <a:pt x="19320" y="13770"/>
                </a:cubicBezTo>
                <a:cubicBezTo>
                  <a:pt x="19353" y="13720"/>
                  <a:pt x="19649" y="13601"/>
                  <a:pt x="19740" y="13601"/>
                </a:cubicBezTo>
                <a:cubicBezTo>
                  <a:pt x="19779" y="13601"/>
                  <a:pt x="19857" y="13580"/>
                  <a:pt x="19912" y="13553"/>
                </a:cubicBezTo>
                <a:cubicBezTo>
                  <a:pt x="19967" y="13526"/>
                  <a:pt x="20060" y="13498"/>
                  <a:pt x="20119" y="13491"/>
                </a:cubicBezTo>
                <a:cubicBezTo>
                  <a:pt x="20353" y="13464"/>
                  <a:pt x="20353" y="13459"/>
                  <a:pt x="20279" y="12974"/>
                </a:cubicBezTo>
                <a:cubicBezTo>
                  <a:pt x="20242" y="12734"/>
                  <a:pt x="20184" y="12448"/>
                  <a:pt x="20151" y="12335"/>
                </a:cubicBezTo>
                <a:cubicBezTo>
                  <a:pt x="20119" y="12223"/>
                  <a:pt x="20079" y="12021"/>
                  <a:pt x="20062" y="11887"/>
                </a:cubicBezTo>
                <a:cubicBezTo>
                  <a:pt x="20045" y="11754"/>
                  <a:pt x="20013" y="11561"/>
                  <a:pt x="19992" y="11456"/>
                </a:cubicBezTo>
                <a:cubicBezTo>
                  <a:pt x="19940" y="11207"/>
                  <a:pt x="19923" y="11110"/>
                  <a:pt x="19882" y="10799"/>
                </a:cubicBezTo>
                <a:cubicBezTo>
                  <a:pt x="19863" y="10656"/>
                  <a:pt x="19840" y="10507"/>
                  <a:pt x="19827" y="10467"/>
                </a:cubicBezTo>
                <a:cubicBezTo>
                  <a:pt x="19809" y="10410"/>
                  <a:pt x="19848" y="10354"/>
                  <a:pt x="20027" y="10196"/>
                </a:cubicBezTo>
                <a:cubicBezTo>
                  <a:pt x="20150" y="10086"/>
                  <a:pt x="20314" y="9959"/>
                  <a:pt x="20389" y="9915"/>
                </a:cubicBezTo>
                <a:cubicBezTo>
                  <a:pt x="20590" y="9793"/>
                  <a:pt x="20593" y="9721"/>
                  <a:pt x="20396" y="9564"/>
                </a:cubicBezTo>
                <a:cubicBezTo>
                  <a:pt x="20305" y="9491"/>
                  <a:pt x="20210" y="9430"/>
                  <a:pt x="20189" y="9426"/>
                </a:cubicBezTo>
                <a:cubicBezTo>
                  <a:pt x="20168" y="9423"/>
                  <a:pt x="20108" y="9403"/>
                  <a:pt x="20054" y="9383"/>
                </a:cubicBezTo>
                <a:cubicBezTo>
                  <a:pt x="19951" y="9345"/>
                  <a:pt x="19930" y="9297"/>
                  <a:pt x="19902" y="9033"/>
                </a:cubicBezTo>
                <a:cubicBezTo>
                  <a:pt x="19871" y="8737"/>
                  <a:pt x="19833" y="8632"/>
                  <a:pt x="19575" y="8132"/>
                </a:cubicBezTo>
                <a:cubicBezTo>
                  <a:pt x="19432" y="7856"/>
                  <a:pt x="19272" y="7534"/>
                  <a:pt x="19218" y="7415"/>
                </a:cubicBezTo>
                <a:cubicBezTo>
                  <a:pt x="19131" y="7221"/>
                  <a:pt x="19064" y="7160"/>
                  <a:pt x="19001" y="7220"/>
                </a:cubicBezTo>
                <a:cubicBezTo>
                  <a:pt x="18976" y="7244"/>
                  <a:pt x="19040" y="7401"/>
                  <a:pt x="19108" y="7479"/>
                </a:cubicBezTo>
                <a:cubicBezTo>
                  <a:pt x="19134" y="7510"/>
                  <a:pt x="19156" y="7558"/>
                  <a:pt x="19156" y="7587"/>
                </a:cubicBezTo>
                <a:cubicBezTo>
                  <a:pt x="19156" y="7616"/>
                  <a:pt x="19198" y="7711"/>
                  <a:pt x="19248" y="7801"/>
                </a:cubicBezTo>
                <a:cubicBezTo>
                  <a:pt x="19298" y="7891"/>
                  <a:pt x="19343" y="7991"/>
                  <a:pt x="19348" y="8023"/>
                </a:cubicBezTo>
                <a:cubicBezTo>
                  <a:pt x="19353" y="8054"/>
                  <a:pt x="19372" y="8104"/>
                  <a:pt x="19390" y="8132"/>
                </a:cubicBezTo>
                <a:cubicBezTo>
                  <a:pt x="19409" y="8161"/>
                  <a:pt x="19459" y="8247"/>
                  <a:pt x="19500" y="8323"/>
                </a:cubicBezTo>
                <a:cubicBezTo>
                  <a:pt x="19542" y="8399"/>
                  <a:pt x="19599" y="8495"/>
                  <a:pt x="19627" y="8537"/>
                </a:cubicBezTo>
                <a:cubicBezTo>
                  <a:pt x="19674" y="8606"/>
                  <a:pt x="19673" y="8623"/>
                  <a:pt x="19615" y="8678"/>
                </a:cubicBezTo>
                <a:cubicBezTo>
                  <a:pt x="19553" y="8736"/>
                  <a:pt x="19549" y="8736"/>
                  <a:pt x="19498" y="8671"/>
                </a:cubicBezTo>
                <a:cubicBezTo>
                  <a:pt x="19468" y="8633"/>
                  <a:pt x="19449" y="8578"/>
                  <a:pt x="19455" y="8549"/>
                </a:cubicBezTo>
                <a:cubicBezTo>
                  <a:pt x="19461" y="8520"/>
                  <a:pt x="19428" y="8467"/>
                  <a:pt x="19383" y="8433"/>
                </a:cubicBezTo>
                <a:cubicBezTo>
                  <a:pt x="19337" y="8398"/>
                  <a:pt x="19301" y="8343"/>
                  <a:pt x="19301" y="8309"/>
                </a:cubicBezTo>
                <a:cubicBezTo>
                  <a:pt x="19301" y="8274"/>
                  <a:pt x="19276" y="8225"/>
                  <a:pt x="19246" y="8201"/>
                </a:cubicBezTo>
                <a:cubicBezTo>
                  <a:pt x="19216" y="8178"/>
                  <a:pt x="19193" y="8129"/>
                  <a:pt x="19193" y="8094"/>
                </a:cubicBezTo>
                <a:cubicBezTo>
                  <a:pt x="19193" y="8059"/>
                  <a:pt x="19158" y="8014"/>
                  <a:pt x="19118" y="7994"/>
                </a:cubicBezTo>
                <a:cubicBezTo>
                  <a:pt x="19079" y="7974"/>
                  <a:pt x="19038" y="7920"/>
                  <a:pt x="19026" y="7873"/>
                </a:cubicBezTo>
                <a:cubicBezTo>
                  <a:pt x="19014" y="7826"/>
                  <a:pt x="18978" y="7787"/>
                  <a:pt x="18949" y="7787"/>
                </a:cubicBezTo>
                <a:cubicBezTo>
                  <a:pt x="18919" y="7787"/>
                  <a:pt x="18877" y="7741"/>
                  <a:pt x="18854" y="7682"/>
                </a:cubicBezTo>
                <a:cubicBezTo>
                  <a:pt x="18819" y="7593"/>
                  <a:pt x="18797" y="7576"/>
                  <a:pt x="18722" y="7591"/>
                </a:cubicBezTo>
                <a:cubicBezTo>
                  <a:pt x="18258" y="7687"/>
                  <a:pt x="18097" y="7716"/>
                  <a:pt x="17941" y="7732"/>
                </a:cubicBezTo>
                <a:cubicBezTo>
                  <a:pt x="17745" y="7752"/>
                  <a:pt x="17683" y="7765"/>
                  <a:pt x="17277" y="7846"/>
                </a:cubicBezTo>
                <a:cubicBezTo>
                  <a:pt x="17003" y="7901"/>
                  <a:pt x="16930" y="7897"/>
                  <a:pt x="16418" y="7804"/>
                </a:cubicBezTo>
                <a:cubicBezTo>
                  <a:pt x="16259" y="7774"/>
                  <a:pt x="16017" y="7736"/>
                  <a:pt x="15879" y="7718"/>
                </a:cubicBezTo>
                <a:cubicBezTo>
                  <a:pt x="15518" y="7670"/>
                  <a:pt x="15483" y="7631"/>
                  <a:pt x="15508" y="7286"/>
                </a:cubicBezTo>
                <a:cubicBezTo>
                  <a:pt x="15519" y="7134"/>
                  <a:pt x="15538" y="6549"/>
                  <a:pt x="15550" y="5988"/>
                </a:cubicBezTo>
                <a:cubicBezTo>
                  <a:pt x="15562" y="5426"/>
                  <a:pt x="15577" y="4815"/>
                  <a:pt x="15582" y="4630"/>
                </a:cubicBezTo>
                <a:cubicBezTo>
                  <a:pt x="15592" y="4307"/>
                  <a:pt x="15588" y="4291"/>
                  <a:pt x="15498" y="4210"/>
                </a:cubicBezTo>
                <a:cubicBezTo>
                  <a:pt x="15389" y="4113"/>
                  <a:pt x="15196" y="4015"/>
                  <a:pt x="15116" y="4015"/>
                </a:cubicBezTo>
                <a:cubicBezTo>
                  <a:pt x="15085" y="4015"/>
                  <a:pt x="15036" y="3977"/>
                  <a:pt x="15004" y="3929"/>
                </a:cubicBezTo>
                <a:cubicBezTo>
                  <a:pt x="14968" y="3878"/>
                  <a:pt x="14909" y="3841"/>
                  <a:pt x="14859" y="3841"/>
                </a:cubicBezTo>
                <a:cubicBezTo>
                  <a:pt x="14812" y="3841"/>
                  <a:pt x="14753" y="3814"/>
                  <a:pt x="14727" y="3779"/>
                </a:cubicBezTo>
                <a:cubicBezTo>
                  <a:pt x="14657" y="3687"/>
                  <a:pt x="14383" y="3517"/>
                  <a:pt x="14135" y="3412"/>
                </a:cubicBezTo>
                <a:cubicBezTo>
                  <a:pt x="13851" y="3292"/>
                  <a:pt x="13820" y="3276"/>
                  <a:pt x="13788" y="3217"/>
                </a:cubicBezTo>
                <a:cubicBezTo>
                  <a:pt x="13774" y="3190"/>
                  <a:pt x="13722" y="3090"/>
                  <a:pt x="13673" y="2995"/>
                </a:cubicBezTo>
                <a:cubicBezTo>
                  <a:pt x="13625" y="2901"/>
                  <a:pt x="13561" y="2813"/>
                  <a:pt x="13534" y="2800"/>
                </a:cubicBezTo>
                <a:cubicBezTo>
                  <a:pt x="13506" y="2787"/>
                  <a:pt x="13307" y="2695"/>
                  <a:pt x="13092" y="2597"/>
                </a:cubicBezTo>
                <a:cubicBezTo>
                  <a:pt x="12761" y="2447"/>
                  <a:pt x="12685" y="2396"/>
                  <a:pt x="12580" y="2259"/>
                </a:cubicBezTo>
                <a:cubicBezTo>
                  <a:pt x="12470" y="2113"/>
                  <a:pt x="12462" y="2091"/>
                  <a:pt x="12508" y="2028"/>
                </a:cubicBezTo>
                <a:cubicBezTo>
                  <a:pt x="12572" y="1940"/>
                  <a:pt x="12573" y="1715"/>
                  <a:pt x="12511" y="1666"/>
                </a:cubicBezTo>
                <a:cubicBezTo>
                  <a:pt x="12485" y="1645"/>
                  <a:pt x="12430" y="1639"/>
                  <a:pt x="12388" y="1649"/>
                </a:cubicBezTo>
                <a:cubicBezTo>
                  <a:pt x="12335" y="1662"/>
                  <a:pt x="12299" y="1647"/>
                  <a:pt x="12271" y="1597"/>
                </a:cubicBezTo>
                <a:cubicBezTo>
                  <a:pt x="12249" y="1557"/>
                  <a:pt x="12182" y="1498"/>
                  <a:pt x="12121" y="1468"/>
                </a:cubicBezTo>
                <a:cubicBezTo>
                  <a:pt x="12061" y="1438"/>
                  <a:pt x="11977" y="1362"/>
                  <a:pt x="11937" y="1296"/>
                </a:cubicBezTo>
                <a:cubicBezTo>
                  <a:pt x="11896" y="1231"/>
                  <a:pt x="11841" y="1177"/>
                  <a:pt x="11812" y="1177"/>
                </a:cubicBezTo>
                <a:close/>
                <a:moveTo>
                  <a:pt x="12388" y="1294"/>
                </a:moveTo>
                <a:cubicBezTo>
                  <a:pt x="12385" y="1298"/>
                  <a:pt x="12382" y="1310"/>
                  <a:pt x="12381" y="1330"/>
                </a:cubicBezTo>
                <a:cubicBezTo>
                  <a:pt x="12379" y="1366"/>
                  <a:pt x="12389" y="1387"/>
                  <a:pt x="12401" y="1375"/>
                </a:cubicBezTo>
                <a:cubicBezTo>
                  <a:pt x="12413" y="1364"/>
                  <a:pt x="12414" y="1333"/>
                  <a:pt x="12403" y="1308"/>
                </a:cubicBezTo>
                <a:cubicBezTo>
                  <a:pt x="12398" y="1295"/>
                  <a:pt x="12392" y="1290"/>
                  <a:pt x="12388" y="1294"/>
                </a:cubicBezTo>
                <a:close/>
                <a:moveTo>
                  <a:pt x="11221" y="1899"/>
                </a:moveTo>
                <a:cubicBezTo>
                  <a:pt x="11261" y="1917"/>
                  <a:pt x="11255" y="1987"/>
                  <a:pt x="11221" y="2114"/>
                </a:cubicBezTo>
                <a:cubicBezTo>
                  <a:pt x="11195" y="2210"/>
                  <a:pt x="11184" y="2298"/>
                  <a:pt x="11196" y="2309"/>
                </a:cubicBezTo>
                <a:cubicBezTo>
                  <a:pt x="11207" y="2320"/>
                  <a:pt x="11194" y="2369"/>
                  <a:pt x="11166" y="2419"/>
                </a:cubicBezTo>
                <a:cubicBezTo>
                  <a:pt x="11138" y="2468"/>
                  <a:pt x="11085" y="2602"/>
                  <a:pt x="11051" y="2717"/>
                </a:cubicBezTo>
                <a:cubicBezTo>
                  <a:pt x="10988" y="2926"/>
                  <a:pt x="10905" y="3056"/>
                  <a:pt x="10854" y="3026"/>
                </a:cubicBezTo>
                <a:cubicBezTo>
                  <a:pt x="10825" y="3010"/>
                  <a:pt x="10663" y="3175"/>
                  <a:pt x="10564" y="3319"/>
                </a:cubicBezTo>
                <a:cubicBezTo>
                  <a:pt x="10519" y="3385"/>
                  <a:pt x="10465" y="3403"/>
                  <a:pt x="10275" y="3422"/>
                </a:cubicBezTo>
                <a:cubicBezTo>
                  <a:pt x="10146" y="3435"/>
                  <a:pt x="10023" y="3458"/>
                  <a:pt x="10000" y="3472"/>
                </a:cubicBezTo>
                <a:cubicBezTo>
                  <a:pt x="9978" y="3485"/>
                  <a:pt x="9919" y="3606"/>
                  <a:pt x="9873" y="3741"/>
                </a:cubicBezTo>
                <a:cubicBezTo>
                  <a:pt x="9794" y="3971"/>
                  <a:pt x="9779" y="3991"/>
                  <a:pt x="9621" y="4067"/>
                </a:cubicBezTo>
                <a:cubicBezTo>
                  <a:pt x="9519" y="4117"/>
                  <a:pt x="9422" y="4198"/>
                  <a:pt x="9376" y="4272"/>
                </a:cubicBezTo>
                <a:cubicBezTo>
                  <a:pt x="9304" y="4390"/>
                  <a:pt x="9291" y="4396"/>
                  <a:pt x="9097" y="4396"/>
                </a:cubicBezTo>
                <a:cubicBezTo>
                  <a:pt x="8879" y="4396"/>
                  <a:pt x="8753" y="4438"/>
                  <a:pt x="8753" y="4513"/>
                </a:cubicBezTo>
                <a:cubicBezTo>
                  <a:pt x="8753" y="4556"/>
                  <a:pt x="8611" y="4888"/>
                  <a:pt x="8536" y="5023"/>
                </a:cubicBezTo>
                <a:cubicBezTo>
                  <a:pt x="8518" y="5054"/>
                  <a:pt x="8494" y="5134"/>
                  <a:pt x="8481" y="5202"/>
                </a:cubicBezTo>
                <a:cubicBezTo>
                  <a:pt x="8461" y="5301"/>
                  <a:pt x="8474" y="5348"/>
                  <a:pt x="8545" y="5440"/>
                </a:cubicBezTo>
                <a:cubicBezTo>
                  <a:pt x="8690" y="5628"/>
                  <a:pt x="8744" y="5782"/>
                  <a:pt x="8765" y="6067"/>
                </a:cubicBezTo>
                <a:cubicBezTo>
                  <a:pt x="8784" y="6330"/>
                  <a:pt x="8782" y="6343"/>
                  <a:pt x="8643" y="6593"/>
                </a:cubicBezTo>
                <a:cubicBezTo>
                  <a:pt x="8486" y="6877"/>
                  <a:pt x="8487" y="6892"/>
                  <a:pt x="8678" y="7174"/>
                </a:cubicBezTo>
                <a:cubicBezTo>
                  <a:pt x="8752" y="7285"/>
                  <a:pt x="8767" y="7352"/>
                  <a:pt x="8773" y="7606"/>
                </a:cubicBezTo>
                <a:cubicBezTo>
                  <a:pt x="8779" y="7896"/>
                  <a:pt x="8775" y="7916"/>
                  <a:pt x="8640" y="8144"/>
                </a:cubicBezTo>
                <a:cubicBezTo>
                  <a:pt x="8485" y="8408"/>
                  <a:pt x="8476" y="8451"/>
                  <a:pt x="8555" y="8597"/>
                </a:cubicBezTo>
                <a:cubicBezTo>
                  <a:pt x="8610" y="8697"/>
                  <a:pt x="8583" y="8783"/>
                  <a:pt x="8516" y="8726"/>
                </a:cubicBezTo>
                <a:cubicBezTo>
                  <a:pt x="8497" y="8709"/>
                  <a:pt x="8393" y="8669"/>
                  <a:pt x="8283" y="8637"/>
                </a:cubicBezTo>
                <a:cubicBezTo>
                  <a:pt x="8174" y="8605"/>
                  <a:pt x="8051" y="8567"/>
                  <a:pt x="8011" y="8549"/>
                </a:cubicBezTo>
                <a:cubicBezTo>
                  <a:pt x="7972" y="8532"/>
                  <a:pt x="7719" y="8445"/>
                  <a:pt x="7450" y="8356"/>
                </a:cubicBezTo>
                <a:cubicBezTo>
                  <a:pt x="7181" y="8268"/>
                  <a:pt x="6902" y="8167"/>
                  <a:pt x="6831" y="8132"/>
                </a:cubicBezTo>
                <a:cubicBezTo>
                  <a:pt x="6761" y="8098"/>
                  <a:pt x="6606" y="8043"/>
                  <a:pt x="6487" y="8011"/>
                </a:cubicBezTo>
                <a:cubicBezTo>
                  <a:pt x="6368" y="7978"/>
                  <a:pt x="6237" y="7934"/>
                  <a:pt x="6197" y="7913"/>
                </a:cubicBezTo>
                <a:cubicBezTo>
                  <a:pt x="6157" y="7892"/>
                  <a:pt x="6117" y="7873"/>
                  <a:pt x="6108" y="7870"/>
                </a:cubicBezTo>
                <a:cubicBezTo>
                  <a:pt x="6098" y="7868"/>
                  <a:pt x="6065" y="7858"/>
                  <a:pt x="6035" y="7846"/>
                </a:cubicBezTo>
                <a:cubicBezTo>
                  <a:pt x="6005" y="7835"/>
                  <a:pt x="5915" y="7809"/>
                  <a:pt x="5836" y="7787"/>
                </a:cubicBezTo>
                <a:cubicBezTo>
                  <a:pt x="5756" y="7765"/>
                  <a:pt x="5658" y="7736"/>
                  <a:pt x="5618" y="7720"/>
                </a:cubicBezTo>
                <a:cubicBezTo>
                  <a:pt x="5579" y="7705"/>
                  <a:pt x="5424" y="7646"/>
                  <a:pt x="5274" y="7591"/>
                </a:cubicBezTo>
                <a:cubicBezTo>
                  <a:pt x="5125" y="7537"/>
                  <a:pt x="4946" y="7465"/>
                  <a:pt x="4877" y="7432"/>
                </a:cubicBezTo>
                <a:cubicBezTo>
                  <a:pt x="4808" y="7398"/>
                  <a:pt x="4732" y="7372"/>
                  <a:pt x="4708" y="7372"/>
                </a:cubicBezTo>
                <a:cubicBezTo>
                  <a:pt x="4632" y="7372"/>
                  <a:pt x="4612" y="7300"/>
                  <a:pt x="4670" y="7239"/>
                </a:cubicBezTo>
                <a:cubicBezTo>
                  <a:pt x="4827" y="7073"/>
                  <a:pt x="4907" y="6581"/>
                  <a:pt x="4840" y="6200"/>
                </a:cubicBezTo>
                <a:cubicBezTo>
                  <a:pt x="4789" y="5913"/>
                  <a:pt x="4646" y="5698"/>
                  <a:pt x="4441" y="5600"/>
                </a:cubicBezTo>
                <a:cubicBezTo>
                  <a:pt x="4373" y="5567"/>
                  <a:pt x="4285" y="5508"/>
                  <a:pt x="4243" y="5469"/>
                </a:cubicBezTo>
                <a:lnTo>
                  <a:pt x="4169" y="5395"/>
                </a:lnTo>
                <a:lnTo>
                  <a:pt x="4258" y="5330"/>
                </a:lnTo>
                <a:cubicBezTo>
                  <a:pt x="4308" y="5294"/>
                  <a:pt x="4423" y="5238"/>
                  <a:pt x="4513" y="5206"/>
                </a:cubicBezTo>
                <a:cubicBezTo>
                  <a:pt x="4603" y="5174"/>
                  <a:pt x="4752" y="5095"/>
                  <a:pt x="4845" y="5032"/>
                </a:cubicBezTo>
                <a:cubicBezTo>
                  <a:pt x="4983" y="4939"/>
                  <a:pt x="5603" y="4637"/>
                  <a:pt x="5656" y="4637"/>
                </a:cubicBezTo>
                <a:cubicBezTo>
                  <a:pt x="5674" y="4637"/>
                  <a:pt x="6079" y="4420"/>
                  <a:pt x="6272" y="4306"/>
                </a:cubicBezTo>
                <a:cubicBezTo>
                  <a:pt x="6352" y="4259"/>
                  <a:pt x="6539" y="4165"/>
                  <a:pt x="6689" y="4098"/>
                </a:cubicBezTo>
                <a:cubicBezTo>
                  <a:pt x="6838" y="4032"/>
                  <a:pt x="6993" y="3958"/>
                  <a:pt x="7033" y="3936"/>
                </a:cubicBezTo>
                <a:cubicBezTo>
                  <a:pt x="7073" y="3915"/>
                  <a:pt x="7171" y="3868"/>
                  <a:pt x="7250" y="3832"/>
                </a:cubicBezTo>
                <a:cubicBezTo>
                  <a:pt x="7330" y="3795"/>
                  <a:pt x="7511" y="3696"/>
                  <a:pt x="7652" y="3612"/>
                </a:cubicBezTo>
                <a:cubicBezTo>
                  <a:pt x="7793" y="3529"/>
                  <a:pt x="7935" y="3460"/>
                  <a:pt x="7967" y="3460"/>
                </a:cubicBezTo>
                <a:cubicBezTo>
                  <a:pt x="7999" y="3460"/>
                  <a:pt x="8034" y="3446"/>
                  <a:pt x="8046" y="3427"/>
                </a:cubicBezTo>
                <a:cubicBezTo>
                  <a:pt x="8059" y="3408"/>
                  <a:pt x="8098" y="3391"/>
                  <a:pt x="8131" y="3391"/>
                </a:cubicBezTo>
                <a:cubicBezTo>
                  <a:pt x="8165" y="3390"/>
                  <a:pt x="8231" y="3361"/>
                  <a:pt x="8278" y="3326"/>
                </a:cubicBezTo>
                <a:cubicBezTo>
                  <a:pt x="8342" y="3279"/>
                  <a:pt x="8404" y="3267"/>
                  <a:pt x="8518" y="3279"/>
                </a:cubicBezTo>
                <a:cubicBezTo>
                  <a:pt x="8666" y="3295"/>
                  <a:pt x="8674" y="3292"/>
                  <a:pt x="8698" y="3188"/>
                </a:cubicBezTo>
                <a:cubicBezTo>
                  <a:pt x="8717" y="3104"/>
                  <a:pt x="8769" y="3056"/>
                  <a:pt x="8930" y="2967"/>
                </a:cubicBezTo>
                <a:cubicBezTo>
                  <a:pt x="9043" y="2904"/>
                  <a:pt x="9224" y="2822"/>
                  <a:pt x="9334" y="2786"/>
                </a:cubicBezTo>
                <a:cubicBezTo>
                  <a:pt x="9444" y="2749"/>
                  <a:pt x="9584" y="2684"/>
                  <a:pt x="9646" y="2640"/>
                </a:cubicBezTo>
                <a:cubicBezTo>
                  <a:pt x="9708" y="2597"/>
                  <a:pt x="9765" y="2562"/>
                  <a:pt x="9776" y="2562"/>
                </a:cubicBezTo>
                <a:cubicBezTo>
                  <a:pt x="9786" y="2562"/>
                  <a:pt x="9981" y="2459"/>
                  <a:pt x="10207" y="2335"/>
                </a:cubicBezTo>
                <a:cubicBezTo>
                  <a:pt x="10434" y="2212"/>
                  <a:pt x="10637" y="2112"/>
                  <a:pt x="10657" y="2111"/>
                </a:cubicBezTo>
                <a:cubicBezTo>
                  <a:pt x="10677" y="2111"/>
                  <a:pt x="10806" y="2055"/>
                  <a:pt x="10944" y="1987"/>
                </a:cubicBezTo>
                <a:cubicBezTo>
                  <a:pt x="11095" y="1913"/>
                  <a:pt x="11180" y="1881"/>
                  <a:pt x="11221" y="18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cheops.jpeg" descr="cheops.jpeg"/>
          <p:cNvPicPr>
            <a:picLocks noChangeAspect="1"/>
          </p:cNvPicPr>
          <p:nvPr/>
        </p:nvPicPr>
        <p:blipFill>
          <a:blip r:embed="rId6">
            <a:extLst/>
          </a:blip>
          <a:srcRect l="4239" t="4126" r="2300" b="2827"/>
          <a:stretch>
            <a:fillRect/>
          </a:stretch>
        </p:blipFill>
        <p:spPr>
          <a:xfrm>
            <a:off x="2002020" y="2250679"/>
            <a:ext cx="1203484" cy="1027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0" h="21399" extrusionOk="0">
                <a:moveTo>
                  <a:pt x="10198" y="0"/>
                </a:moveTo>
                <a:lnTo>
                  <a:pt x="9347" y="862"/>
                </a:lnTo>
                <a:cubicBezTo>
                  <a:pt x="8880" y="1335"/>
                  <a:pt x="8256" y="1793"/>
                  <a:pt x="7961" y="1878"/>
                </a:cubicBezTo>
                <a:cubicBezTo>
                  <a:pt x="7528" y="2004"/>
                  <a:pt x="7271" y="2454"/>
                  <a:pt x="6631" y="4232"/>
                </a:cubicBezTo>
                <a:cubicBezTo>
                  <a:pt x="6195" y="5442"/>
                  <a:pt x="5840" y="6722"/>
                  <a:pt x="5840" y="7076"/>
                </a:cubicBezTo>
                <a:cubicBezTo>
                  <a:pt x="5840" y="8108"/>
                  <a:pt x="5615" y="8105"/>
                  <a:pt x="4657" y="7067"/>
                </a:cubicBezTo>
                <a:cubicBezTo>
                  <a:pt x="3673" y="6000"/>
                  <a:pt x="2515" y="5492"/>
                  <a:pt x="1565" y="5715"/>
                </a:cubicBezTo>
                <a:cubicBezTo>
                  <a:pt x="830" y="5888"/>
                  <a:pt x="621" y="6167"/>
                  <a:pt x="231" y="7467"/>
                </a:cubicBezTo>
                <a:cubicBezTo>
                  <a:pt x="-246" y="9056"/>
                  <a:pt x="10" y="10621"/>
                  <a:pt x="1046" y="12401"/>
                </a:cubicBezTo>
                <a:cubicBezTo>
                  <a:pt x="1779" y="13660"/>
                  <a:pt x="2116" y="13999"/>
                  <a:pt x="2984" y="14378"/>
                </a:cubicBezTo>
                <a:cubicBezTo>
                  <a:pt x="3919" y="14787"/>
                  <a:pt x="4921" y="14841"/>
                  <a:pt x="5820" y="14528"/>
                </a:cubicBezTo>
                <a:cubicBezTo>
                  <a:pt x="5986" y="14471"/>
                  <a:pt x="6241" y="14687"/>
                  <a:pt x="6383" y="15009"/>
                </a:cubicBezTo>
                <a:cubicBezTo>
                  <a:pt x="6526" y="15331"/>
                  <a:pt x="6933" y="15803"/>
                  <a:pt x="7290" y="16059"/>
                </a:cubicBezTo>
                <a:cubicBezTo>
                  <a:pt x="7771" y="16402"/>
                  <a:pt x="7977" y="16773"/>
                  <a:pt x="8073" y="17476"/>
                </a:cubicBezTo>
                <a:cubicBezTo>
                  <a:pt x="8145" y="17998"/>
                  <a:pt x="8247" y="18678"/>
                  <a:pt x="8301" y="18987"/>
                </a:cubicBezTo>
                <a:cubicBezTo>
                  <a:pt x="8439" y="19780"/>
                  <a:pt x="10694" y="21080"/>
                  <a:pt x="12324" y="21308"/>
                </a:cubicBezTo>
                <a:cubicBezTo>
                  <a:pt x="14417" y="21600"/>
                  <a:pt x="15443" y="21227"/>
                  <a:pt x="16974" y="19613"/>
                </a:cubicBezTo>
                <a:cubicBezTo>
                  <a:pt x="17724" y="18822"/>
                  <a:pt x="17885" y="18753"/>
                  <a:pt x="18724" y="18888"/>
                </a:cubicBezTo>
                <a:cubicBezTo>
                  <a:pt x="19473" y="19009"/>
                  <a:pt x="19686" y="18956"/>
                  <a:pt x="19850" y="18596"/>
                </a:cubicBezTo>
                <a:cubicBezTo>
                  <a:pt x="19961" y="18352"/>
                  <a:pt x="20348" y="16303"/>
                  <a:pt x="20709" y="14044"/>
                </a:cubicBezTo>
                <a:cubicBezTo>
                  <a:pt x="21337" y="10117"/>
                  <a:pt x="21354" y="9820"/>
                  <a:pt x="21125" y="7307"/>
                </a:cubicBezTo>
                <a:lnTo>
                  <a:pt x="20885" y="4675"/>
                </a:lnTo>
                <a:lnTo>
                  <a:pt x="19395" y="2608"/>
                </a:lnTo>
                <a:cubicBezTo>
                  <a:pt x="18575" y="1472"/>
                  <a:pt x="17834" y="488"/>
                  <a:pt x="17745" y="424"/>
                </a:cubicBezTo>
                <a:cubicBezTo>
                  <a:pt x="17656" y="359"/>
                  <a:pt x="15921" y="240"/>
                  <a:pt x="13890" y="155"/>
                </a:cubicBezTo>
                <a:lnTo>
                  <a:pt x="1019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Picture 10" descr="Screen Shot 2018-04-04 at 16.20.26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5" b="91960" l="9941" r="87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798">
            <a:off x="6657600" y="1154273"/>
            <a:ext cx="1945386" cy="1948650"/>
          </a:xfrm>
          <a:prstGeom prst="rect">
            <a:avLst/>
          </a:prstGeom>
        </p:spPr>
      </p:pic>
      <p:pic>
        <p:nvPicPr>
          <p:cNvPr id="12" name="Picture 11" descr="4296_1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14" b="93429" l="14822" r="90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062">
            <a:off x="6688184" y="3739848"/>
            <a:ext cx="2457134" cy="21882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750" y="3970528"/>
            <a:ext cx="65274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During the next 20 years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 Golden age of opportunities for exoplanet sciences 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73" y="1891068"/>
            <a:ext cx="207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CHEOPS (2019)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2487" y="807559"/>
            <a:ext cx="1663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TESS (2018)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67601" y="264525"/>
            <a:ext cx="174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JWST (2020)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41924" y="3165901"/>
            <a:ext cx="191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PLATO (2024)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2034" y="5984898"/>
            <a:ext cx="1792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ARIEL (2028)</a:t>
            </a:r>
          </a:p>
        </p:txBody>
      </p:sp>
    </p:spTree>
    <p:extLst>
      <p:ext uri="{BB962C8B-B14F-4D97-AF65-F5344CB8AC3E}">
        <p14:creationId xmlns:p14="http://schemas.microsoft.com/office/powerpoint/2010/main" val="315436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xmlns="" id="{3E5349FD-032A-A14D-BC23-C28D446C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98" y="-188134"/>
            <a:ext cx="8805333" cy="80327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fontAlgn="base">
              <a:spcAft>
                <a:spcPct val="0"/>
              </a:spcAft>
              <a:tabLst>
                <a:tab pos="7350125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Planetary research beyond the solar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C9E140-AFFE-6949-B36A-6D2819A626C0}"/>
              </a:ext>
            </a:extLst>
          </p:cNvPr>
          <p:cNvSpPr txBox="1"/>
          <p:nvPr/>
        </p:nvSpPr>
        <p:spPr>
          <a:xfrm>
            <a:off x="430643" y="857137"/>
            <a:ext cx="84107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Cambridge Exoplanet Centre has established a stimulating working environment between IoA, DAMTP and AP supported by </a:t>
            </a:r>
            <a:r>
              <a:rPr lang="en-GB" sz="2000" b="0" dirty="0" err="1"/>
              <a:t>Kavli</a:t>
            </a:r>
            <a:r>
              <a:rPr lang="en-GB" sz="2000" b="0" dirty="0"/>
              <a:t> Institute and extended to Earth Science with a joint position</a:t>
            </a:r>
            <a:br>
              <a:rPr lang="en-GB" sz="2000" b="0" dirty="0"/>
            </a:br>
            <a:endParaRPr lang="en-GB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On-going multi-disciplinary initiative on origin, prevalence and nature of life in the Universe</a:t>
            </a:r>
            <a:br>
              <a:rPr lang="en-GB" sz="2000" b="0" dirty="0"/>
            </a:br>
            <a:endParaRPr lang="en-GB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In UK the field is booming (in the last 3 years) new faculty positions at Exeter (2), Warwick (3), Birmingham (1), Queen Mary London (1), Oxford (1)</a:t>
            </a:r>
            <a:br>
              <a:rPr lang="en-GB" sz="2000" b="0" dirty="0"/>
            </a:br>
            <a:r>
              <a:rPr lang="en-GB" sz="2000" b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Exoplanet research centres created at St- Andrews, Warwick, Oxford </a:t>
            </a:r>
            <a:br>
              <a:rPr lang="en-GB" sz="2000" b="0" dirty="0"/>
            </a:br>
            <a:endParaRPr lang="en-GB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Last Exoplanet UK yearly conference attracted close to 200 participants! (first one at Cambridge in 2014 had 100 attendees...) 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4179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249238"/>
            <a:ext cx="8805333" cy="8032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Radio Cosmology and transient universe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B582CA-2DD3-5643-8A34-EE48F55D03FC}"/>
              </a:ext>
            </a:extLst>
          </p:cNvPr>
          <p:cNvSpPr txBox="1"/>
          <p:nvPr/>
        </p:nvSpPr>
        <p:spPr>
          <a:xfrm>
            <a:off x="446442" y="1052513"/>
            <a:ext cx="841075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/>
              <a:t>Key scientific strategic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What is the history of neutral hydrogen – baryonic building block of the universe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C00000"/>
                </a:solidFill>
              </a:rPr>
              <a:t>Radio telescopes HERA and SKA to measure the neutral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How do the first stars and galaxies form and evolve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C00000"/>
                </a:solidFill>
              </a:rPr>
              <a:t>Radio telescopes HERA and SKA to measure the neutral hydrogen directly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C00000"/>
                </a:solidFill>
              </a:rPr>
              <a:t>JWST and E-ELT to study the first galaxies and AGN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Use pulsars as natural clocks and position-shifts of stars to study long wavelength gravitational waves and the stochastic gravitational-wave background from inflation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C00000"/>
                </a:solidFill>
              </a:rPr>
              <a:t>SKA to find appropriate pulsars and time them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C00000"/>
                </a:solidFill>
              </a:rPr>
              <a:t>GAIA for position measurements and to cross-correlate with 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Do laws of physics change with cosmic epoch – traced by looking for variations in fundamental constants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C00000"/>
                </a:solidFill>
              </a:rPr>
              <a:t>High resolution spectroscopy of key spectral lines with SKA and E-ELT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052339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7472" y="855082"/>
            <a:ext cx="2104683" cy="166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1712" y="1064724"/>
            <a:ext cx="348906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/>
              <a:t>Measurements of CMB power-spectrum have established </a:t>
            </a:r>
            <a:br>
              <a:rPr lang="en-GB" sz="1600" dirty="0"/>
            </a:br>
            <a:r>
              <a:rPr lang="en-GB" sz="1600" dirty="0"/>
              <a:t>era of “precision cosmology” </a:t>
            </a:r>
          </a:p>
          <a:p>
            <a:pPr>
              <a:spcBef>
                <a:spcPct val="50000"/>
              </a:spcBef>
            </a:pPr>
            <a:r>
              <a:rPr lang="en-GB" sz="1600" i="1" dirty="0"/>
              <a:t>Powerful combination of smaller-scale experiments and leading role in major international projects</a:t>
            </a:r>
          </a:p>
        </p:txBody>
      </p:sp>
      <p:pic>
        <p:nvPicPr>
          <p:cNvPr id="12" name="Picture 4" descr="dark energy pie"/>
          <p:cNvPicPr>
            <a:picLocks noChangeAspect="1" noChangeArrowheads="1"/>
          </p:cNvPicPr>
          <p:nvPr/>
        </p:nvPicPr>
        <p:blipFill>
          <a:blip r:embed="rId3" cstate="print"/>
          <a:srcRect l="14008" t="17540" r="15132" b="23508"/>
          <a:stretch>
            <a:fillRect/>
          </a:stretch>
        </p:blipFill>
        <p:spPr bwMode="auto">
          <a:xfrm>
            <a:off x="6171903" y="5184047"/>
            <a:ext cx="2972097" cy="16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1268" y="0"/>
            <a:ext cx="9144000" cy="105251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7350125" algn="l"/>
              </a:tabLst>
              <a:defRPr/>
            </a:pPr>
            <a:r>
              <a:rPr lang="en-GB" sz="2800" kern="1200" dirty="0">
                <a:solidFill>
                  <a:schemeClr val="tx1"/>
                </a:solidFill>
              </a:rPr>
              <a:t>Cosmic Microwave Background</a:t>
            </a:r>
          </a:p>
        </p:txBody>
      </p:sp>
      <p:pic>
        <p:nvPicPr>
          <p:cNvPr id="2052" name="Picture 4" descr="http://spaceinimages.esa.int/var/esa/storage/images/esa_multimedia/images/2013/03/planck_and_the_cosmic_microwave_background/12585613-5-eng-GB/Planck_and_the_Cosmic_microwave_background_node_full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1841"/>
            <a:ext cx="6171903" cy="38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26003" y="6461125"/>
            <a:ext cx="534976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FFFF00"/>
                </a:solidFill>
              </a:rPr>
              <a:t>Planck Sky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5" name="Picture 1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20" y="2519742"/>
            <a:ext cx="3150580" cy="2094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10" y="970729"/>
            <a:ext cx="3277527" cy="2178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B66844-6BD2-164F-8BFB-9118F3BBD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903" y="22805"/>
            <a:ext cx="2132413" cy="9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38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104737</TotalTime>
  <Words>1785</Words>
  <Application>Microsoft Macintosh PowerPoint</Application>
  <PresentationFormat>On-screen Show (4:3)</PresentationFormat>
  <Paragraphs>302</Paragraphs>
  <Slides>33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Default Design</vt:lpstr>
      <vt:lpstr>1_Default Design</vt:lpstr>
      <vt:lpstr>6_Presentazione vuota</vt:lpstr>
      <vt:lpstr>1_Office Theme</vt:lpstr>
      <vt:lpstr>Office Theme</vt:lpstr>
      <vt:lpstr>1_Black</vt:lpstr>
      <vt:lpstr>Cavendish Astrophysics Theme   Strategy in the Context of Cambridge Astronomy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Planetary research beyond the solar system</vt:lpstr>
      <vt:lpstr>Radio Cosmology and transient universe</vt:lpstr>
      <vt:lpstr>Cosmic Microwave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Leading Big Data Challenge for 2020 decade</vt:lpstr>
      <vt:lpstr>PowerPoint Presentation</vt:lpstr>
      <vt:lpstr>HERA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Route: Optical instrumentation</vt:lpstr>
      <vt:lpstr>Route: Radio Astronomy Technology</vt:lpstr>
      <vt:lpstr>Route: Centre for Exascale astronomy</vt:lpstr>
      <vt:lpstr>Strategic Priorities – across Cambridge</vt:lpstr>
      <vt:lpstr>Strategic Priorities – returns and funding</vt:lpstr>
    </vt:vector>
  </TitlesOfParts>
  <Company>Stichting JIVE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Alexander;Phil Diamond;Steve Rawlings</dc:creator>
  <cp:lastModifiedBy>Paul Alexander</cp:lastModifiedBy>
  <cp:revision>509</cp:revision>
  <dcterms:created xsi:type="dcterms:W3CDTF">2003-01-31T12:58:16Z</dcterms:created>
  <dcterms:modified xsi:type="dcterms:W3CDTF">2018-04-06T09:30:01Z</dcterms:modified>
</cp:coreProperties>
</file>